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sldIdLst>
    <p:sldId id="256" r:id="rId2"/>
    <p:sldId id="268" r:id="rId3"/>
    <p:sldId id="269" r:id="rId4"/>
    <p:sldId id="332" r:id="rId5"/>
    <p:sldId id="258" r:id="rId6"/>
    <p:sldId id="271" r:id="rId7"/>
    <p:sldId id="272" r:id="rId8"/>
    <p:sldId id="259" r:id="rId9"/>
    <p:sldId id="273" r:id="rId10"/>
    <p:sldId id="337" r:id="rId11"/>
    <p:sldId id="308" r:id="rId12"/>
    <p:sldId id="296" r:id="rId13"/>
    <p:sldId id="311" r:id="rId14"/>
    <p:sldId id="315" r:id="rId15"/>
    <p:sldId id="298" r:id="rId16"/>
    <p:sldId id="312" r:id="rId17"/>
    <p:sldId id="302" r:id="rId18"/>
    <p:sldId id="324" r:id="rId19"/>
    <p:sldId id="325" r:id="rId20"/>
    <p:sldId id="334" r:id="rId21"/>
    <p:sldId id="257" r:id="rId22"/>
    <p:sldId id="276" r:id="rId23"/>
    <p:sldId id="277" r:id="rId24"/>
    <p:sldId id="261" r:id="rId25"/>
    <p:sldId id="278" r:id="rId26"/>
    <p:sldId id="279" r:id="rId27"/>
    <p:sldId id="263" r:id="rId28"/>
    <p:sldId id="280" r:id="rId29"/>
    <p:sldId id="281" r:id="rId30"/>
    <p:sldId id="260" r:id="rId31"/>
    <p:sldId id="282" r:id="rId32"/>
    <p:sldId id="283" r:id="rId33"/>
    <p:sldId id="262" r:id="rId34"/>
    <p:sldId id="284" r:id="rId35"/>
    <p:sldId id="303" r:id="rId36"/>
    <p:sldId id="326" r:id="rId37"/>
    <p:sldId id="327" r:id="rId38"/>
    <p:sldId id="328" r:id="rId39"/>
    <p:sldId id="304" r:id="rId40"/>
    <p:sldId id="329" r:id="rId41"/>
    <p:sldId id="305" r:id="rId42"/>
    <p:sldId id="330" r:id="rId43"/>
    <p:sldId id="331" r:id="rId44"/>
    <p:sldId id="336" r:id="rId45"/>
    <p:sldId id="297" r:id="rId46"/>
    <p:sldId id="309" r:id="rId47"/>
    <p:sldId id="310" r:id="rId48"/>
    <p:sldId id="295" r:id="rId49"/>
    <p:sldId id="306" r:id="rId50"/>
    <p:sldId id="307" r:id="rId51"/>
    <p:sldId id="335" r:id="rId52"/>
    <p:sldId id="314" r:id="rId53"/>
    <p:sldId id="299" r:id="rId54"/>
    <p:sldId id="313" r:id="rId55"/>
    <p:sldId id="267" r:id="rId56"/>
    <p:sldId id="285" r:id="rId57"/>
    <p:sldId id="286" r:id="rId58"/>
    <p:sldId id="264" r:id="rId59"/>
    <p:sldId id="288" r:id="rId60"/>
    <p:sldId id="287" r:id="rId61"/>
    <p:sldId id="289" r:id="rId62"/>
    <p:sldId id="265" r:id="rId63"/>
    <p:sldId id="290" r:id="rId64"/>
    <p:sldId id="291" r:id="rId65"/>
    <p:sldId id="292" r:id="rId66"/>
    <p:sldId id="266" r:id="rId67"/>
    <p:sldId id="293" r:id="rId68"/>
    <p:sldId id="294" r:id="rId69"/>
    <p:sldId id="300" r:id="rId70"/>
    <p:sldId id="316" r:id="rId71"/>
    <p:sldId id="318" r:id="rId72"/>
    <p:sldId id="319" r:id="rId73"/>
    <p:sldId id="317" r:id="rId74"/>
    <p:sldId id="323" r:id="rId75"/>
    <p:sldId id="301" r:id="rId76"/>
    <p:sldId id="321" r:id="rId77"/>
    <p:sldId id="322" r:id="rId78"/>
    <p:sldId id="320" r:id="rId79"/>
    <p:sldId id="333" r:id="rId80"/>
    <p:sldId id="270" r:id="rId81"/>
    <p:sldId id="274" r:id="rId82"/>
    <p:sldId id="275" r:id="rId83"/>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46" autoAdjust="0"/>
    <p:restoredTop sz="94660"/>
  </p:normalViewPr>
  <p:slideViewPr>
    <p:cSldViewPr>
      <p:cViewPr varScale="1">
        <p:scale>
          <a:sx n="82" d="100"/>
          <a:sy n="82" d="100"/>
        </p:scale>
        <p:origin x="1454"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C0B0C8-1694-47F6-B05A-1E6AA2419C68}" type="datetimeFigureOut">
              <a:rPr lang="nl-NL" smtClean="0"/>
              <a:t>25-6-2021</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0FE7E5-92B1-4237-B4DC-D077FAEC33A9}" type="slidenum">
              <a:rPr lang="nl-NL" smtClean="0"/>
              <a:t>‹nr.›</a:t>
            </a:fld>
            <a:endParaRPr lang="nl-NL"/>
          </a:p>
        </p:txBody>
      </p:sp>
    </p:spTree>
    <p:extLst>
      <p:ext uri="{BB962C8B-B14F-4D97-AF65-F5344CB8AC3E}">
        <p14:creationId xmlns:p14="http://schemas.microsoft.com/office/powerpoint/2010/main" val="751363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E0FE7E5-92B1-4237-B4DC-D077FAEC33A9}" type="slidenum">
              <a:rPr lang="nl-NL" smtClean="0"/>
              <a:t>21</a:t>
            </a:fld>
            <a:endParaRPr lang="nl-NL"/>
          </a:p>
        </p:txBody>
      </p:sp>
    </p:spTree>
    <p:extLst>
      <p:ext uri="{BB962C8B-B14F-4D97-AF65-F5344CB8AC3E}">
        <p14:creationId xmlns:p14="http://schemas.microsoft.com/office/powerpoint/2010/main" val="918838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765965C5-BF37-47EA-978F-90B876E8E7FC}" type="datetimeFigureOut">
              <a:rPr lang="nl-NL" smtClean="0"/>
              <a:t>25-6-2021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3671AE7-F1C7-404B-A5F2-8C46BAB9BE07}" type="slidenum">
              <a:rPr lang="nl-NL" smtClean="0"/>
              <a:t>‹nr.›</a:t>
            </a:fld>
            <a:endParaRPr lang="nl-NL"/>
          </a:p>
        </p:txBody>
      </p:sp>
    </p:spTree>
    <p:extLst>
      <p:ext uri="{BB962C8B-B14F-4D97-AF65-F5344CB8AC3E}">
        <p14:creationId xmlns:p14="http://schemas.microsoft.com/office/powerpoint/2010/main" val="1080096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65965C5-BF37-47EA-978F-90B876E8E7FC}" type="datetimeFigureOut">
              <a:rPr lang="nl-NL" smtClean="0"/>
              <a:t>25-6-2021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3671AE7-F1C7-404B-A5F2-8C46BAB9BE07}" type="slidenum">
              <a:rPr lang="nl-NL" smtClean="0"/>
              <a:t>‹nr.›</a:t>
            </a:fld>
            <a:endParaRPr lang="nl-NL"/>
          </a:p>
        </p:txBody>
      </p:sp>
    </p:spTree>
    <p:extLst>
      <p:ext uri="{BB962C8B-B14F-4D97-AF65-F5344CB8AC3E}">
        <p14:creationId xmlns:p14="http://schemas.microsoft.com/office/powerpoint/2010/main" val="2400987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65965C5-BF37-47EA-978F-90B876E8E7FC}" type="datetimeFigureOut">
              <a:rPr lang="nl-NL" smtClean="0"/>
              <a:t>25-6-2021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3671AE7-F1C7-404B-A5F2-8C46BAB9BE07}" type="slidenum">
              <a:rPr lang="nl-NL" smtClean="0"/>
              <a:t>‹nr.›</a:t>
            </a:fld>
            <a:endParaRPr lang="nl-NL"/>
          </a:p>
        </p:txBody>
      </p:sp>
    </p:spTree>
    <p:extLst>
      <p:ext uri="{BB962C8B-B14F-4D97-AF65-F5344CB8AC3E}">
        <p14:creationId xmlns:p14="http://schemas.microsoft.com/office/powerpoint/2010/main" val="1128698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65965C5-BF37-47EA-978F-90B876E8E7FC}" type="datetimeFigureOut">
              <a:rPr lang="nl-NL" smtClean="0"/>
              <a:t>25-6-2021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3671AE7-F1C7-404B-A5F2-8C46BAB9BE07}" type="slidenum">
              <a:rPr lang="nl-NL" smtClean="0"/>
              <a:t>‹nr.›</a:t>
            </a:fld>
            <a:endParaRPr lang="nl-NL"/>
          </a:p>
        </p:txBody>
      </p:sp>
    </p:spTree>
    <p:extLst>
      <p:ext uri="{BB962C8B-B14F-4D97-AF65-F5344CB8AC3E}">
        <p14:creationId xmlns:p14="http://schemas.microsoft.com/office/powerpoint/2010/main" val="2894917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765965C5-BF37-47EA-978F-90B876E8E7FC}" type="datetimeFigureOut">
              <a:rPr lang="nl-NL" smtClean="0"/>
              <a:t>25-6-2021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3671AE7-F1C7-404B-A5F2-8C46BAB9BE07}" type="slidenum">
              <a:rPr lang="nl-NL" smtClean="0"/>
              <a:t>‹nr.›</a:t>
            </a:fld>
            <a:endParaRPr lang="nl-NL"/>
          </a:p>
        </p:txBody>
      </p:sp>
    </p:spTree>
    <p:extLst>
      <p:ext uri="{BB962C8B-B14F-4D97-AF65-F5344CB8AC3E}">
        <p14:creationId xmlns:p14="http://schemas.microsoft.com/office/powerpoint/2010/main" val="1006598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765965C5-BF37-47EA-978F-90B876E8E7FC}" type="datetimeFigureOut">
              <a:rPr lang="nl-NL" smtClean="0"/>
              <a:t>25-6-2021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3671AE7-F1C7-404B-A5F2-8C46BAB9BE07}" type="slidenum">
              <a:rPr lang="nl-NL" smtClean="0"/>
              <a:t>‹nr.›</a:t>
            </a:fld>
            <a:endParaRPr lang="nl-NL"/>
          </a:p>
        </p:txBody>
      </p:sp>
    </p:spTree>
    <p:extLst>
      <p:ext uri="{BB962C8B-B14F-4D97-AF65-F5344CB8AC3E}">
        <p14:creationId xmlns:p14="http://schemas.microsoft.com/office/powerpoint/2010/main" val="1585156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765965C5-BF37-47EA-978F-90B876E8E7FC}" type="datetimeFigureOut">
              <a:rPr lang="nl-NL" smtClean="0"/>
              <a:t>25-6-2021</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23671AE7-F1C7-404B-A5F2-8C46BAB9BE07}" type="slidenum">
              <a:rPr lang="nl-NL" smtClean="0"/>
              <a:t>‹nr.›</a:t>
            </a:fld>
            <a:endParaRPr lang="nl-NL"/>
          </a:p>
        </p:txBody>
      </p:sp>
    </p:spTree>
    <p:extLst>
      <p:ext uri="{BB962C8B-B14F-4D97-AF65-F5344CB8AC3E}">
        <p14:creationId xmlns:p14="http://schemas.microsoft.com/office/powerpoint/2010/main" val="4188289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765965C5-BF37-47EA-978F-90B876E8E7FC}" type="datetimeFigureOut">
              <a:rPr lang="nl-NL" smtClean="0"/>
              <a:t>25-6-2021</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23671AE7-F1C7-404B-A5F2-8C46BAB9BE07}" type="slidenum">
              <a:rPr lang="nl-NL" smtClean="0"/>
              <a:t>‹nr.›</a:t>
            </a:fld>
            <a:endParaRPr lang="nl-NL"/>
          </a:p>
        </p:txBody>
      </p:sp>
    </p:spTree>
    <p:extLst>
      <p:ext uri="{BB962C8B-B14F-4D97-AF65-F5344CB8AC3E}">
        <p14:creationId xmlns:p14="http://schemas.microsoft.com/office/powerpoint/2010/main" val="1412369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65965C5-BF37-47EA-978F-90B876E8E7FC}" type="datetimeFigureOut">
              <a:rPr lang="nl-NL" smtClean="0"/>
              <a:t>25-6-2021</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23671AE7-F1C7-404B-A5F2-8C46BAB9BE07}" type="slidenum">
              <a:rPr lang="nl-NL" smtClean="0"/>
              <a:t>‹nr.›</a:t>
            </a:fld>
            <a:endParaRPr lang="nl-NL"/>
          </a:p>
        </p:txBody>
      </p:sp>
    </p:spTree>
    <p:extLst>
      <p:ext uri="{BB962C8B-B14F-4D97-AF65-F5344CB8AC3E}">
        <p14:creationId xmlns:p14="http://schemas.microsoft.com/office/powerpoint/2010/main" val="1718771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765965C5-BF37-47EA-978F-90B876E8E7FC}" type="datetimeFigureOut">
              <a:rPr lang="nl-NL" smtClean="0"/>
              <a:t>25-6-2021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3671AE7-F1C7-404B-A5F2-8C46BAB9BE07}" type="slidenum">
              <a:rPr lang="nl-NL" smtClean="0"/>
              <a:t>‹nr.›</a:t>
            </a:fld>
            <a:endParaRPr lang="nl-NL"/>
          </a:p>
        </p:txBody>
      </p:sp>
    </p:spTree>
    <p:extLst>
      <p:ext uri="{BB962C8B-B14F-4D97-AF65-F5344CB8AC3E}">
        <p14:creationId xmlns:p14="http://schemas.microsoft.com/office/powerpoint/2010/main" val="2305625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765965C5-BF37-47EA-978F-90B876E8E7FC}" type="datetimeFigureOut">
              <a:rPr lang="nl-NL" smtClean="0"/>
              <a:t>25-6-2021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3671AE7-F1C7-404B-A5F2-8C46BAB9BE07}" type="slidenum">
              <a:rPr lang="nl-NL" smtClean="0"/>
              <a:t>‹nr.›</a:t>
            </a:fld>
            <a:endParaRPr lang="nl-NL"/>
          </a:p>
        </p:txBody>
      </p:sp>
    </p:spTree>
    <p:extLst>
      <p:ext uri="{BB962C8B-B14F-4D97-AF65-F5344CB8AC3E}">
        <p14:creationId xmlns:p14="http://schemas.microsoft.com/office/powerpoint/2010/main" val="3874611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5965C5-BF37-47EA-978F-90B876E8E7FC}" type="datetimeFigureOut">
              <a:rPr lang="nl-NL" smtClean="0"/>
              <a:t>25-6-2021</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671AE7-F1C7-404B-A5F2-8C46BAB9BE07}" type="slidenum">
              <a:rPr lang="nl-NL" smtClean="0"/>
              <a:t>‹nr.›</a:t>
            </a:fld>
            <a:endParaRPr lang="nl-NL"/>
          </a:p>
        </p:txBody>
      </p:sp>
    </p:spTree>
    <p:extLst>
      <p:ext uri="{BB962C8B-B14F-4D97-AF65-F5344CB8AC3E}">
        <p14:creationId xmlns:p14="http://schemas.microsoft.com/office/powerpoint/2010/main" val="752567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55576" y="548680"/>
            <a:ext cx="7772400" cy="1470025"/>
          </a:xfrm>
        </p:spPr>
        <p:txBody>
          <a:bodyPr/>
          <a:lstStyle/>
          <a:p>
            <a:r>
              <a:rPr lang="nl-NL" dirty="0"/>
              <a:t>Vogelziekten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2204864"/>
            <a:ext cx="3258889" cy="2877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3764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6DB6F86-BB80-478C-BB86-826886DC2DD4}"/>
              </a:ext>
            </a:extLst>
          </p:cNvPr>
          <p:cNvSpPr>
            <a:spLocks noGrp="1"/>
          </p:cNvSpPr>
          <p:nvPr>
            <p:ph type="title"/>
          </p:nvPr>
        </p:nvSpPr>
        <p:spPr>
          <a:xfrm>
            <a:off x="457200" y="2857500"/>
            <a:ext cx="8229600" cy="1143000"/>
          </a:xfrm>
        </p:spPr>
        <p:txBody>
          <a:bodyPr/>
          <a:lstStyle/>
          <a:p>
            <a:r>
              <a:rPr lang="nl-NL" dirty="0"/>
              <a:t>Bacteriën</a:t>
            </a:r>
          </a:p>
        </p:txBody>
      </p:sp>
    </p:spTree>
    <p:extLst>
      <p:ext uri="{BB962C8B-B14F-4D97-AF65-F5344CB8AC3E}">
        <p14:creationId xmlns:p14="http://schemas.microsoft.com/office/powerpoint/2010/main" val="1774069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FDB068-24F0-426B-B696-2034F3B0ED63}"/>
              </a:ext>
            </a:extLst>
          </p:cNvPr>
          <p:cNvSpPr>
            <a:spLocks noGrp="1"/>
          </p:cNvSpPr>
          <p:nvPr>
            <p:ph type="title"/>
          </p:nvPr>
        </p:nvSpPr>
        <p:spPr/>
        <p:txBody>
          <a:bodyPr/>
          <a:lstStyle/>
          <a:p>
            <a:r>
              <a:rPr lang="nl-NL" dirty="0"/>
              <a:t>Campylobacter</a:t>
            </a:r>
          </a:p>
        </p:txBody>
      </p:sp>
      <p:pic>
        <p:nvPicPr>
          <p:cNvPr id="1026" name="Picture 2" descr="Campylobacter - WUR">
            <a:extLst>
              <a:ext uri="{FF2B5EF4-FFF2-40B4-BE49-F238E27FC236}">
                <a16:creationId xmlns:a16="http://schemas.microsoft.com/office/drawing/2014/main" id="{2EC38398-F00E-4EB7-8645-3B144593D57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38374" y="2291555"/>
            <a:ext cx="5357961" cy="3608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195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3F7149-810B-48EE-9E27-4A49A1B8EE5E}"/>
              </a:ext>
            </a:extLst>
          </p:cNvPr>
          <p:cNvSpPr>
            <a:spLocks noGrp="1"/>
          </p:cNvSpPr>
          <p:nvPr>
            <p:ph type="title"/>
          </p:nvPr>
        </p:nvSpPr>
        <p:spPr/>
        <p:txBody>
          <a:bodyPr/>
          <a:lstStyle/>
          <a:p>
            <a:r>
              <a:rPr lang="nl-NL" dirty="0"/>
              <a:t>Campylobacter</a:t>
            </a:r>
          </a:p>
        </p:txBody>
      </p:sp>
      <p:sp>
        <p:nvSpPr>
          <p:cNvPr id="3" name="Tijdelijke aanduiding voor inhoud 2">
            <a:extLst>
              <a:ext uri="{FF2B5EF4-FFF2-40B4-BE49-F238E27FC236}">
                <a16:creationId xmlns:a16="http://schemas.microsoft.com/office/drawing/2014/main" id="{D9E62640-8A30-4345-B16A-5C67828C4408}"/>
              </a:ext>
            </a:extLst>
          </p:cNvPr>
          <p:cNvSpPr>
            <a:spLocks noGrp="1"/>
          </p:cNvSpPr>
          <p:nvPr>
            <p:ph idx="1"/>
          </p:nvPr>
        </p:nvSpPr>
        <p:spPr/>
        <p:txBody>
          <a:bodyPr>
            <a:normAutofit fontScale="85000" lnSpcReduction="20000"/>
          </a:bodyPr>
          <a:lstStyle/>
          <a:p>
            <a:r>
              <a:rPr lang="nl-NL" dirty="0"/>
              <a:t>Vogels besmetten zich door het opnemen van de bacterie met de bek. De bacterie veroorzaakt leverontsteking. </a:t>
            </a:r>
          </a:p>
          <a:p>
            <a:r>
              <a:rPr lang="nl-NL" dirty="0"/>
              <a:t>sloom, ze stoppen met eten</a:t>
            </a:r>
          </a:p>
          <a:p>
            <a:r>
              <a:rPr lang="nl-NL" dirty="0"/>
              <a:t>de darmen en alvleesklier  raken ontstoken, hierdoor kunnen de vogels een deel van het voer niet meer goed verteren. </a:t>
            </a:r>
          </a:p>
          <a:p>
            <a:r>
              <a:rPr lang="nl-NL" dirty="0"/>
              <a:t>Geel gekleurde of lichte diarree. </a:t>
            </a:r>
          </a:p>
          <a:p>
            <a:r>
              <a:rPr lang="nl-NL" dirty="0"/>
              <a:t>Snel mager. </a:t>
            </a:r>
          </a:p>
          <a:p>
            <a:r>
              <a:rPr lang="nl-NL" dirty="0"/>
              <a:t>Vooral Zebravinken, en dan in het bijzonder de jongen, kunnen in grote getale sterven.</a:t>
            </a:r>
          </a:p>
        </p:txBody>
      </p:sp>
    </p:spTree>
    <p:extLst>
      <p:ext uri="{BB962C8B-B14F-4D97-AF65-F5344CB8AC3E}">
        <p14:creationId xmlns:p14="http://schemas.microsoft.com/office/powerpoint/2010/main" val="2891281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6EBE27-B8B9-40A4-AEAA-8484A91144D0}"/>
              </a:ext>
            </a:extLst>
          </p:cNvPr>
          <p:cNvSpPr>
            <a:spLocks noGrp="1"/>
          </p:cNvSpPr>
          <p:nvPr>
            <p:ph type="title"/>
          </p:nvPr>
        </p:nvSpPr>
        <p:spPr/>
        <p:txBody>
          <a:bodyPr/>
          <a:lstStyle/>
          <a:p>
            <a:r>
              <a:rPr lang="nl-NL" dirty="0"/>
              <a:t>Oorzaak Campylobacter</a:t>
            </a:r>
          </a:p>
        </p:txBody>
      </p:sp>
      <p:sp>
        <p:nvSpPr>
          <p:cNvPr id="3" name="Tijdelijke aanduiding voor inhoud 2">
            <a:extLst>
              <a:ext uri="{FF2B5EF4-FFF2-40B4-BE49-F238E27FC236}">
                <a16:creationId xmlns:a16="http://schemas.microsoft.com/office/drawing/2014/main" id="{2966DB69-8F15-436B-9EC2-61BAC72B2F25}"/>
              </a:ext>
            </a:extLst>
          </p:cNvPr>
          <p:cNvSpPr>
            <a:spLocks noGrp="1"/>
          </p:cNvSpPr>
          <p:nvPr>
            <p:ph idx="1"/>
          </p:nvPr>
        </p:nvSpPr>
        <p:spPr/>
        <p:txBody>
          <a:bodyPr/>
          <a:lstStyle/>
          <a:p>
            <a:r>
              <a:rPr lang="nl-NL" dirty="0"/>
              <a:t>Zoönose!!!</a:t>
            </a:r>
          </a:p>
          <a:p>
            <a:r>
              <a:rPr lang="nl-NL" dirty="0"/>
              <a:t>meldingsplicht groep B2 (bij 2 of meer gevallen van acute voedselvergiftiging in 24 uur) </a:t>
            </a:r>
          </a:p>
          <a:p>
            <a:r>
              <a:rPr lang="nl-NL" dirty="0"/>
              <a:t>Bacterie</a:t>
            </a:r>
          </a:p>
        </p:txBody>
      </p:sp>
    </p:spTree>
    <p:extLst>
      <p:ext uri="{BB962C8B-B14F-4D97-AF65-F5344CB8AC3E}">
        <p14:creationId xmlns:p14="http://schemas.microsoft.com/office/powerpoint/2010/main" val="795953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3C65FE-10F7-4FA2-BEC1-F498572A1947}"/>
              </a:ext>
            </a:extLst>
          </p:cNvPr>
          <p:cNvSpPr>
            <a:spLocks noGrp="1"/>
          </p:cNvSpPr>
          <p:nvPr>
            <p:ph type="title"/>
          </p:nvPr>
        </p:nvSpPr>
        <p:spPr/>
        <p:txBody>
          <a:bodyPr/>
          <a:lstStyle/>
          <a:p>
            <a:r>
              <a:rPr lang="nl-NL" dirty="0"/>
              <a:t>Zweetziekte</a:t>
            </a:r>
          </a:p>
        </p:txBody>
      </p:sp>
      <p:pic>
        <p:nvPicPr>
          <p:cNvPr id="4" name="Tijdelijke aanduiding voor inhoud 3">
            <a:extLst>
              <a:ext uri="{FF2B5EF4-FFF2-40B4-BE49-F238E27FC236}">
                <a16:creationId xmlns:a16="http://schemas.microsoft.com/office/drawing/2014/main" id="{F19208B2-1FF0-401D-8CB3-B47FBE11A15C}"/>
              </a:ext>
            </a:extLst>
          </p:cNvPr>
          <p:cNvPicPr>
            <a:picLocks noGrp="1" noChangeAspect="1"/>
          </p:cNvPicPr>
          <p:nvPr>
            <p:ph idx="1"/>
          </p:nvPr>
        </p:nvPicPr>
        <p:blipFill>
          <a:blip r:embed="rId2"/>
          <a:stretch>
            <a:fillRect/>
          </a:stretch>
        </p:blipFill>
        <p:spPr>
          <a:xfrm>
            <a:off x="2276772" y="1707579"/>
            <a:ext cx="4590455" cy="3442841"/>
          </a:xfrm>
          <a:prstGeom prst="rect">
            <a:avLst/>
          </a:prstGeom>
        </p:spPr>
      </p:pic>
    </p:spTree>
    <p:extLst>
      <p:ext uri="{BB962C8B-B14F-4D97-AF65-F5344CB8AC3E}">
        <p14:creationId xmlns:p14="http://schemas.microsoft.com/office/powerpoint/2010/main" val="2300064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EFFA5A-6094-4388-91C6-20E44548E9EB}"/>
              </a:ext>
            </a:extLst>
          </p:cNvPr>
          <p:cNvSpPr>
            <a:spLocks noGrp="1"/>
          </p:cNvSpPr>
          <p:nvPr>
            <p:ph type="title"/>
          </p:nvPr>
        </p:nvSpPr>
        <p:spPr/>
        <p:txBody>
          <a:bodyPr/>
          <a:lstStyle/>
          <a:p>
            <a:r>
              <a:rPr lang="nl-NL" dirty="0"/>
              <a:t>Zweetziekte</a:t>
            </a:r>
          </a:p>
        </p:txBody>
      </p:sp>
      <p:sp>
        <p:nvSpPr>
          <p:cNvPr id="3" name="Tijdelijke aanduiding voor inhoud 2">
            <a:extLst>
              <a:ext uri="{FF2B5EF4-FFF2-40B4-BE49-F238E27FC236}">
                <a16:creationId xmlns:a16="http://schemas.microsoft.com/office/drawing/2014/main" id="{CD6A8CEE-C6ED-4589-A567-9D19D05A7E1F}"/>
              </a:ext>
            </a:extLst>
          </p:cNvPr>
          <p:cNvSpPr>
            <a:spLocks noGrp="1"/>
          </p:cNvSpPr>
          <p:nvPr>
            <p:ph idx="1"/>
          </p:nvPr>
        </p:nvSpPr>
        <p:spPr/>
        <p:txBody>
          <a:bodyPr>
            <a:normAutofit fontScale="47500" lnSpcReduction="20000"/>
          </a:bodyPr>
          <a:lstStyle/>
          <a:p>
            <a:r>
              <a:rPr lang="nl-NL" dirty="0"/>
              <a:t>Een van de bekendste ziekte die </a:t>
            </a:r>
            <a:r>
              <a:rPr lang="nl-NL" i="1" dirty="0" err="1"/>
              <a:t>E.Coli</a:t>
            </a:r>
            <a:r>
              <a:rPr lang="nl-NL" dirty="0"/>
              <a:t> veroorzaakt is zweetziekte. Deze komt voor bij de jongen van papegaaiachtingen maar vooral bij kanaries. De </a:t>
            </a:r>
            <a:r>
              <a:rPr lang="nl-NL" i="1" dirty="0" err="1"/>
              <a:t>E.Coli</a:t>
            </a:r>
            <a:r>
              <a:rPr lang="nl-NL" dirty="0"/>
              <a:t>-bacterie veroorzaakt ziekte door het produceren van gifstoffen. In de darm zorgen deze ervoor dat de darmcellen veel vocht gaan afgeven. Hierdoor wordt de darminhoud vloeibaar en krijgen de vogels waterdunne, slijmerige diarree. Dit zorgt ervoor dat ze in een hoog tempo uitdrogen en veel voedingsstoffen verliezen. Ze kunnen in grote getale sterven. De nesten en jongen worden erg nat (vandaar de naam zweetziekte) omdat de ouders de dunne mest niet meer kunnen weghalen.</a:t>
            </a:r>
          </a:p>
          <a:p>
            <a:r>
              <a:rPr lang="nl-NL" dirty="0"/>
              <a:t>Bij oudere vogels kunnen de gifstoffen behalve de darm ook andere organen aantasten. Hierbij kunnen de vogels veel gaan drinken (bij aantasting van de nieren). Ze kunnen kreupel worden (bij gewrichtsontsteking). Bij kippen komen ontstekingen van de eierstokken en eileiders voor. Ze kunnen sterven als deze zich uitbreiden naar de buikholte.</a:t>
            </a:r>
          </a:p>
          <a:p>
            <a:r>
              <a:rPr lang="nl-NL" dirty="0"/>
              <a:t>Bij duiven komt </a:t>
            </a:r>
            <a:r>
              <a:rPr lang="nl-NL" i="1" dirty="0"/>
              <a:t>Coli</a:t>
            </a:r>
            <a:r>
              <a:rPr lang="nl-NL" dirty="0"/>
              <a:t> vaak voor in combinatie met een </a:t>
            </a:r>
            <a:r>
              <a:rPr lang="nl-NL" dirty="0" err="1"/>
              <a:t>adenovirus</a:t>
            </a:r>
            <a:r>
              <a:rPr lang="nl-NL" dirty="0"/>
              <a:t>. Hierbij wordt gedacht dat de duiven eerst een besmetting met het virus oplopen. Door de verminderde weerstand als gevolg hiervan zijn ze gevoeliger voor </a:t>
            </a:r>
            <a:r>
              <a:rPr lang="nl-NL" i="1" dirty="0"/>
              <a:t>E. Coli</a:t>
            </a:r>
            <a:r>
              <a:rPr lang="nl-NL" dirty="0"/>
              <a:t>. De combinatie van deze ziektes zorgt voor slome dieren die niet eten. Ze drinken vaak veel en hebben dunne, slijmerige mest. Door aantasting van de lever kan de mest groen gekleurd zijn.</a:t>
            </a:r>
          </a:p>
          <a:p>
            <a:r>
              <a:rPr lang="nl-NL" dirty="0"/>
              <a:t>Bij jonge duiven kunnen grote groepen ziek worden. Bij oudere zijn het vaak de al wat zwakkere dieren die vooral aangetast worden.</a:t>
            </a:r>
          </a:p>
          <a:p>
            <a:endParaRPr lang="nl-NL" dirty="0"/>
          </a:p>
        </p:txBody>
      </p:sp>
    </p:spTree>
    <p:extLst>
      <p:ext uri="{BB962C8B-B14F-4D97-AF65-F5344CB8AC3E}">
        <p14:creationId xmlns:p14="http://schemas.microsoft.com/office/powerpoint/2010/main" val="972103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8C3086-7196-4ABD-8284-3AD62F21974A}"/>
              </a:ext>
            </a:extLst>
          </p:cNvPr>
          <p:cNvSpPr>
            <a:spLocks noGrp="1"/>
          </p:cNvSpPr>
          <p:nvPr>
            <p:ph type="title"/>
          </p:nvPr>
        </p:nvSpPr>
        <p:spPr/>
        <p:txBody>
          <a:bodyPr/>
          <a:lstStyle/>
          <a:p>
            <a:r>
              <a:rPr lang="nl-NL" dirty="0"/>
              <a:t>Oorzaken zweetziekte</a:t>
            </a:r>
          </a:p>
        </p:txBody>
      </p:sp>
      <p:sp>
        <p:nvSpPr>
          <p:cNvPr id="3" name="Tijdelijke aanduiding voor inhoud 2">
            <a:extLst>
              <a:ext uri="{FF2B5EF4-FFF2-40B4-BE49-F238E27FC236}">
                <a16:creationId xmlns:a16="http://schemas.microsoft.com/office/drawing/2014/main" id="{66C42E4C-C507-4986-920D-D7E020365718}"/>
              </a:ext>
            </a:extLst>
          </p:cNvPr>
          <p:cNvSpPr>
            <a:spLocks noGrp="1"/>
          </p:cNvSpPr>
          <p:nvPr>
            <p:ph idx="1"/>
          </p:nvPr>
        </p:nvSpPr>
        <p:spPr/>
        <p:txBody>
          <a:bodyPr/>
          <a:lstStyle/>
          <a:p>
            <a:r>
              <a:rPr lang="nl-NL" i="1" dirty="0" err="1"/>
              <a:t>Escherichia</a:t>
            </a:r>
            <a:r>
              <a:rPr lang="nl-NL" i="1" dirty="0"/>
              <a:t> coli </a:t>
            </a:r>
            <a:r>
              <a:rPr lang="nl-NL" dirty="0"/>
              <a:t>(</a:t>
            </a:r>
            <a:r>
              <a:rPr lang="nl-NL" i="1" dirty="0" err="1"/>
              <a:t>E.Coli</a:t>
            </a:r>
            <a:r>
              <a:rPr lang="nl-NL" dirty="0"/>
              <a:t>) is een bacterie</a:t>
            </a:r>
          </a:p>
          <a:p>
            <a:r>
              <a:rPr lang="nl-NL" dirty="0" err="1"/>
              <a:t>Adenovirus</a:t>
            </a:r>
            <a:endParaRPr lang="nl-NL" dirty="0"/>
          </a:p>
        </p:txBody>
      </p:sp>
    </p:spTree>
    <p:extLst>
      <p:ext uri="{BB962C8B-B14F-4D97-AF65-F5344CB8AC3E}">
        <p14:creationId xmlns:p14="http://schemas.microsoft.com/office/powerpoint/2010/main" val="3840889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F41CA7-16BF-4283-9495-795D241BDF14}"/>
              </a:ext>
            </a:extLst>
          </p:cNvPr>
          <p:cNvSpPr>
            <a:spLocks noGrp="1"/>
          </p:cNvSpPr>
          <p:nvPr>
            <p:ph type="title"/>
          </p:nvPr>
        </p:nvSpPr>
        <p:spPr/>
        <p:txBody>
          <a:bodyPr/>
          <a:lstStyle/>
          <a:p>
            <a:r>
              <a:rPr lang="nl-NL" dirty="0"/>
              <a:t>Salmonella</a:t>
            </a:r>
          </a:p>
        </p:txBody>
      </p:sp>
      <p:pic>
        <p:nvPicPr>
          <p:cNvPr id="4" name="Tijdelijke aanduiding voor inhoud 3">
            <a:extLst>
              <a:ext uri="{FF2B5EF4-FFF2-40B4-BE49-F238E27FC236}">
                <a16:creationId xmlns:a16="http://schemas.microsoft.com/office/drawing/2014/main" id="{606EF4CB-3A0D-4C12-AD3C-B7CDDBBA0579}"/>
              </a:ext>
            </a:extLst>
          </p:cNvPr>
          <p:cNvPicPr>
            <a:picLocks noGrp="1" noChangeAspect="1"/>
          </p:cNvPicPr>
          <p:nvPr>
            <p:ph idx="1"/>
          </p:nvPr>
        </p:nvPicPr>
        <p:blipFill>
          <a:blip r:embed="rId2"/>
          <a:stretch>
            <a:fillRect/>
          </a:stretch>
        </p:blipFill>
        <p:spPr>
          <a:xfrm>
            <a:off x="1558882" y="1600200"/>
            <a:ext cx="6026235" cy="4525963"/>
          </a:xfrm>
          <a:prstGeom prst="rect">
            <a:avLst/>
          </a:prstGeom>
        </p:spPr>
      </p:pic>
    </p:spTree>
    <p:extLst>
      <p:ext uri="{BB962C8B-B14F-4D97-AF65-F5344CB8AC3E}">
        <p14:creationId xmlns:p14="http://schemas.microsoft.com/office/powerpoint/2010/main" val="2155071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431911-4B53-4713-AFE9-0DF9E906B40A}"/>
              </a:ext>
            </a:extLst>
          </p:cNvPr>
          <p:cNvSpPr>
            <a:spLocks noGrp="1"/>
          </p:cNvSpPr>
          <p:nvPr>
            <p:ph type="title"/>
          </p:nvPr>
        </p:nvSpPr>
        <p:spPr/>
        <p:txBody>
          <a:bodyPr/>
          <a:lstStyle/>
          <a:p>
            <a:r>
              <a:rPr lang="nl-NL" dirty="0"/>
              <a:t>Salmonella</a:t>
            </a:r>
          </a:p>
        </p:txBody>
      </p:sp>
      <p:sp>
        <p:nvSpPr>
          <p:cNvPr id="3" name="Tijdelijke aanduiding voor inhoud 2">
            <a:extLst>
              <a:ext uri="{FF2B5EF4-FFF2-40B4-BE49-F238E27FC236}">
                <a16:creationId xmlns:a16="http://schemas.microsoft.com/office/drawing/2014/main" id="{D9D1FBA4-D13A-4503-A8D5-B75AC8B17FAB}"/>
              </a:ext>
            </a:extLst>
          </p:cNvPr>
          <p:cNvSpPr>
            <a:spLocks noGrp="1"/>
          </p:cNvSpPr>
          <p:nvPr>
            <p:ph idx="1"/>
          </p:nvPr>
        </p:nvSpPr>
        <p:spPr/>
        <p:txBody>
          <a:bodyPr>
            <a:normAutofit fontScale="77500" lnSpcReduction="20000"/>
          </a:bodyPr>
          <a:lstStyle/>
          <a:p>
            <a:r>
              <a:rPr lang="nl-NL" sz="2800" dirty="0"/>
              <a:t>Een virulente </a:t>
            </a:r>
            <a:r>
              <a:rPr lang="nl-NL" sz="2800" i="1" dirty="0"/>
              <a:t>Salmonella</a:t>
            </a:r>
            <a:r>
              <a:rPr lang="nl-NL" sz="2800" dirty="0"/>
              <a:t> zal een vogel eerder ziek maken. Dit omdat het door de darm heen kan dringen en zo ook de rest van het lichaam kan besmetten. Er ontstaat dan bloedvergiftiging. Vogels die met de virulente bacteriën besmet raken zijn vaak acuut ziek. Ze zijn sloom, stoppen met eten, drinken erg veel en hebben diarree. Vogels met een goede afweer kunnen overleven, maar veel gaan ook dood bij een dergelijke infectie.</a:t>
            </a:r>
          </a:p>
          <a:p>
            <a:r>
              <a:rPr lang="nl-NL" sz="2800" dirty="0"/>
              <a:t>Minder virulente </a:t>
            </a:r>
            <a:r>
              <a:rPr lang="nl-NL" sz="2800" i="1" dirty="0"/>
              <a:t>Salmonella’s</a:t>
            </a:r>
            <a:r>
              <a:rPr lang="nl-NL" sz="2800" dirty="0"/>
              <a:t> kunnen alleen in de rest van het lichaam komen als het slijmvlies van de darm al kapot is. Bijvoorbeeld na een infectie met een andere ziekteverwekker. Vogels kunnen lange tijd besmet zijn met deze </a:t>
            </a:r>
            <a:r>
              <a:rPr lang="nl-NL" sz="2800" i="1" dirty="0"/>
              <a:t>Salmonella</a:t>
            </a:r>
            <a:r>
              <a:rPr lang="nl-NL" sz="2800" dirty="0"/>
              <a:t> zonder duidelijke verschijnselen. Als de minder virulente </a:t>
            </a:r>
            <a:r>
              <a:rPr lang="nl-NL" sz="2800" i="1" dirty="0"/>
              <a:t>Salmonella</a:t>
            </a:r>
            <a:r>
              <a:rPr lang="nl-NL" sz="2800" dirty="0"/>
              <a:t> eenmaal door de darmwand is, veroorzaakt het dezelfde verschijnselen als de virulente </a:t>
            </a:r>
            <a:r>
              <a:rPr lang="nl-NL" sz="2800" i="1" dirty="0"/>
              <a:t>Salmonella</a:t>
            </a:r>
            <a:r>
              <a:rPr lang="nl-NL" sz="2800" dirty="0"/>
              <a:t>.</a:t>
            </a:r>
          </a:p>
        </p:txBody>
      </p:sp>
    </p:spTree>
    <p:extLst>
      <p:ext uri="{BB962C8B-B14F-4D97-AF65-F5344CB8AC3E}">
        <p14:creationId xmlns:p14="http://schemas.microsoft.com/office/powerpoint/2010/main" val="3518113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EB7DD3-34A0-4463-BDC1-20D4A63A679C}"/>
              </a:ext>
            </a:extLst>
          </p:cNvPr>
          <p:cNvSpPr>
            <a:spLocks noGrp="1"/>
          </p:cNvSpPr>
          <p:nvPr>
            <p:ph type="title"/>
          </p:nvPr>
        </p:nvSpPr>
        <p:spPr/>
        <p:txBody>
          <a:bodyPr/>
          <a:lstStyle/>
          <a:p>
            <a:r>
              <a:rPr lang="nl-NL" dirty="0"/>
              <a:t>Oorzaak Salmonella</a:t>
            </a:r>
          </a:p>
        </p:txBody>
      </p:sp>
      <p:sp>
        <p:nvSpPr>
          <p:cNvPr id="3" name="Tijdelijke aanduiding voor inhoud 2">
            <a:extLst>
              <a:ext uri="{FF2B5EF4-FFF2-40B4-BE49-F238E27FC236}">
                <a16:creationId xmlns:a16="http://schemas.microsoft.com/office/drawing/2014/main" id="{F99AB836-CC7A-42DC-BF45-5C10CC29D056}"/>
              </a:ext>
            </a:extLst>
          </p:cNvPr>
          <p:cNvSpPr>
            <a:spLocks noGrp="1"/>
          </p:cNvSpPr>
          <p:nvPr>
            <p:ph idx="1"/>
          </p:nvPr>
        </p:nvSpPr>
        <p:spPr/>
        <p:txBody>
          <a:bodyPr/>
          <a:lstStyle/>
          <a:p>
            <a:r>
              <a:rPr lang="nl-NL" i="1" dirty="0"/>
              <a:t>Salmonella</a:t>
            </a:r>
            <a:r>
              <a:rPr lang="nl-NL" dirty="0"/>
              <a:t> bacteriën</a:t>
            </a:r>
          </a:p>
          <a:p>
            <a:pPr marL="0" indent="0">
              <a:buNone/>
            </a:pPr>
            <a:endParaRPr lang="nl-NL" dirty="0"/>
          </a:p>
          <a:p>
            <a:pPr marL="0" indent="0">
              <a:buNone/>
            </a:pPr>
            <a:r>
              <a:rPr lang="nl-NL" dirty="0"/>
              <a:t>Voor duiven en kippen bestaat er een vaccinatie tegen </a:t>
            </a:r>
            <a:r>
              <a:rPr lang="nl-NL" i="1" dirty="0"/>
              <a:t>Salmonella</a:t>
            </a:r>
            <a:r>
              <a:rPr lang="nl-NL" dirty="0"/>
              <a:t>. </a:t>
            </a:r>
          </a:p>
        </p:txBody>
      </p:sp>
    </p:spTree>
    <p:extLst>
      <p:ext uri="{BB962C8B-B14F-4D97-AF65-F5344CB8AC3E}">
        <p14:creationId xmlns:p14="http://schemas.microsoft.com/office/powerpoint/2010/main" val="1032998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Gezonde vogels</a:t>
            </a:r>
          </a:p>
        </p:txBody>
      </p:sp>
      <p:sp>
        <p:nvSpPr>
          <p:cNvPr id="3" name="Tijdelijke aanduiding voor inhoud 2"/>
          <p:cNvSpPr>
            <a:spLocks noGrp="1"/>
          </p:cNvSpPr>
          <p:nvPr>
            <p:ph idx="1"/>
          </p:nvPr>
        </p:nvSpPr>
        <p:spPr/>
        <p:txBody>
          <a:bodyPr/>
          <a:lstStyle/>
          <a:p>
            <a:pPr lvl="8"/>
            <a:r>
              <a:rPr lang="nl-NL" dirty="0"/>
              <a:t>Strakke veren</a:t>
            </a:r>
          </a:p>
          <a:p>
            <a:pPr lvl="8"/>
            <a:r>
              <a:rPr lang="nl-NL" dirty="0"/>
              <a:t>Veren zijn niet kapot, niet rafelig</a:t>
            </a:r>
          </a:p>
          <a:p>
            <a:pPr lvl="8"/>
            <a:r>
              <a:rPr lang="nl-NL" dirty="0"/>
              <a:t>Schone ogen, schone snavel en cloaca</a:t>
            </a:r>
          </a:p>
          <a:p>
            <a:pPr lvl="8"/>
            <a:r>
              <a:rPr lang="nl-NL" dirty="0"/>
              <a:t>Alert</a:t>
            </a:r>
          </a:p>
          <a:p>
            <a:pPr lvl="8"/>
            <a:r>
              <a:rPr lang="nl-NL" dirty="0"/>
              <a:t>Slapen op 1 poot</a:t>
            </a:r>
          </a:p>
          <a:p>
            <a:pPr lvl="8"/>
            <a:r>
              <a:rPr lang="nl-NL" dirty="0"/>
              <a:t>Poten zijn glad van structuur</a:t>
            </a:r>
          </a:p>
          <a:p>
            <a:pPr lvl="8"/>
            <a:r>
              <a:rPr lang="nl-NL" dirty="0"/>
              <a:t>Rustige ademhaling</a:t>
            </a:r>
          </a:p>
          <a:p>
            <a:pPr lvl="8"/>
            <a:r>
              <a:rPr lang="nl-NL" dirty="0"/>
              <a:t>Ontlasting is normaal</a:t>
            </a:r>
          </a:p>
          <a:p>
            <a:pPr lvl="8"/>
            <a:r>
              <a:rPr lang="nl-NL" dirty="0"/>
              <a:t>Eten goed</a:t>
            </a:r>
          </a:p>
          <a:p>
            <a:pPr lvl="8"/>
            <a:r>
              <a:rPr lang="nl-NL" dirty="0"/>
              <a:t>Drinken goed</a:t>
            </a:r>
          </a:p>
          <a:p>
            <a:pPr lvl="8"/>
            <a:endParaRPr lang="nl-NL"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628800"/>
            <a:ext cx="2963981"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3528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155188-1D0A-40AA-A60A-790B2C0D7B5A}"/>
              </a:ext>
            </a:extLst>
          </p:cNvPr>
          <p:cNvSpPr>
            <a:spLocks noGrp="1"/>
          </p:cNvSpPr>
          <p:nvPr>
            <p:ph type="title"/>
          </p:nvPr>
        </p:nvSpPr>
        <p:spPr>
          <a:xfrm>
            <a:off x="457200" y="2636912"/>
            <a:ext cx="8229600" cy="1143000"/>
          </a:xfrm>
        </p:spPr>
        <p:txBody>
          <a:bodyPr/>
          <a:lstStyle/>
          <a:p>
            <a:r>
              <a:rPr lang="nl-NL" dirty="0"/>
              <a:t>Parasieten</a:t>
            </a:r>
          </a:p>
        </p:txBody>
      </p:sp>
    </p:spTree>
    <p:extLst>
      <p:ext uri="{BB962C8B-B14F-4D97-AF65-F5344CB8AC3E}">
        <p14:creationId xmlns:p14="http://schemas.microsoft.com/office/powerpoint/2010/main" val="3786074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Wormen</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204864"/>
            <a:ext cx="3800216" cy="2861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9787" y="2246277"/>
            <a:ext cx="2792856" cy="2819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7040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Wormen</a:t>
            </a:r>
          </a:p>
        </p:txBody>
      </p:sp>
      <p:sp>
        <p:nvSpPr>
          <p:cNvPr id="3" name="Tijdelijke aanduiding voor inhoud 2"/>
          <p:cNvSpPr>
            <a:spLocks noGrp="1"/>
          </p:cNvSpPr>
          <p:nvPr>
            <p:ph idx="1"/>
          </p:nvPr>
        </p:nvSpPr>
        <p:spPr/>
        <p:txBody>
          <a:bodyPr>
            <a:normAutofit lnSpcReduction="10000"/>
          </a:bodyPr>
          <a:lstStyle/>
          <a:p>
            <a:r>
              <a:rPr lang="nl-NL" dirty="0"/>
              <a:t>Verstoorde spijsvertering</a:t>
            </a:r>
          </a:p>
          <a:p>
            <a:r>
              <a:rPr lang="nl-NL" dirty="0"/>
              <a:t>Verminderde conditie</a:t>
            </a:r>
          </a:p>
          <a:p>
            <a:r>
              <a:rPr lang="nl-NL" dirty="0"/>
              <a:t>Vermagering</a:t>
            </a:r>
          </a:p>
          <a:p>
            <a:r>
              <a:rPr lang="nl-NL" dirty="0"/>
              <a:t>Braken (haarworm besmetting)</a:t>
            </a:r>
          </a:p>
          <a:p>
            <a:r>
              <a:rPr lang="nl-NL" dirty="0"/>
              <a:t>Spoelwormen/segmenten lintworm in ontlasting</a:t>
            </a:r>
          </a:p>
          <a:p>
            <a:r>
              <a:rPr lang="nl-NL" dirty="0"/>
              <a:t>Bloedarmoede</a:t>
            </a:r>
          </a:p>
          <a:p>
            <a:r>
              <a:rPr lang="nl-NL" dirty="0"/>
              <a:t>Dunne ontlasting</a:t>
            </a:r>
          </a:p>
        </p:txBody>
      </p:sp>
    </p:spTree>
    <p:extLst>
      <p:ext uri="{BB962C8B-B14F-4D97-AF65-F5344CB8AC3E}">
        <p14:creationId xmlns:p14="http://schemas.microsoft.com/office/powerpoint/2010/main" val="3866200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Oorzaken wormen</a:t>
            </a:r>
          </a:p>
        </p:txBody>
      </p:sp>
      <p:sp>
        <p:nvSpPr>
          <p:cNvPr id="3" name="Tijdelijke aanduiding voor inhoud 2"/>
          <p:cNvSpPr>
            <a:spLocks noGrp="1"/>
          </p:cNvSpPr>
          <p:nvPr>
            <p:ph idx="1"/>
          </p:nvPr>
        </p:nvSpPr>
        <p:spPr/>
        <p:txBody>
          <a:bodyPr/>
          <a:lstStyle/>
          <a:p>
            <a:r>
              <a:rPr lang="nl-NL" dirty="0"/>
              <a:t>Spoelwormen</a:t>
            </a:r>
          </a:p>
          <a:p>
            <a:endParaRPr lang="nl-NL" dirty="0"/>
          </a:p>
          <a:p>
            <a:r>
              <a:rPr lang="nl-NL" dirty="0"/>
              <a:t>Haarwormen</a:t>
            </a:r>
          </a:p>
          <a:p>
            <a:endParaRPr lang="nl-NL" dirty="0"/>
          </a:p>
          <a:p>
            <a:r>
              <a:rPr lang="nl-NL" dirty="0"/>
              <a:t>Lintwormen</a:t>
            </a:r>
          </a:p>
        </p:txBody>
      </p:sp>
    </p:spTree>
    <p:extLst>
      <p:ext uri="{BB962C8B-B14F-4D97-AF65-F5344CB8AC3E}">
        <p14:creationId xmlns:p14="http://schemas.microsoft.com/office/powerpoint/2010/main" val="2603646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schurftmijt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2204864"/>
            <a:ext cx="3528392" cy="3748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047347"/>
            <a:ext cx="4032448" cy="3906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9314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Schurftmijt</a:t>
            </a:r>
          </a:p>
        </p:txBody>
      </p:sp>
      <p:sp>
        <p:nvSpPr>
          <p:cNvPr id="3" name="Tijdelijke aanduiding voor inhoud 2"/>
          <p:cNvSpPr>
            <a:spLocks noGrp="1"/>
          </p:cNvSpPr>
          <p:nvPr>
            <p:ph idx="1"/>
          </p:nvPr>
        </p:nvSpPr>
        <p:spPr/>
        <p:txBody>
          <a:bodyPr/>
          <a:lstStyle/>
          <a:p>
            <a:endParaRPr lang="nl-NL" dirty="0"/>
          </a:p>
          <a:p>
            <a:endParaRPr lang="nl-NL" dirty="0"/>
          </a:p>
          <a:p>
            <a:r>
              <a:rPr lang="nl-NL" dirty="0"/>
              <a:t>Wratachtige woekeringen van de </a:t>
            </a:r>
            <a:r>
              <a:rPr lang="nl-NL" dirty="0" err="1"/>
              <a:t>washuid</a:t>
            </a:r>
            <a:r>
              <a:rPr lang="nl-NL" dirty="0"/>
              <a:t> van de snavel</a:t>
            </a:r>
          </a:p>
          <a:p>
            <a:pPr marL="0" indent="0">
              <a:buNone/>
            </a:pPr>
            <a:endParaRPr lang="nl-NL" dirty="0"/>
          </a:p>
        </p:txBody>
      </p:sp>
    </p:spTree>
    <p:extLst>
      <p:ext uri="{BB962C8B-B14F-4D97-AF65-F5344CB8AC3E}">
        <p14:creationId xmlns:p14="http://schemas.microsoft.com/office/powerpoint/2010/main" val="252572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Oorzaak schurftmijt</a:t>
            </a:r>
          </a:p>
        </p:txBody>
      </p:sp>
      <p:sp>
        <p:nvSpPr>
          <p:cNvPr id="3" name="Tijdelijke aanduiding voor inhoud 2"/>
          <p:cNvSpPr>
            <a:spLocks noGrp="1"/>
          </p:cNvSpPr>
          <p:nvPr>
            <p:ph idx="1"/>
          </p:nvPr>
        </p:nvSpPr>
        <p:spPr/>
        <p:txBody>
          <a:bodyPr/>
          <a:lstStyle/>
          <a:p>
            <a:endParaRPr lang="nl-NL" dirty="0"/>
          </a:p>
          <a:p>
            <a:endParaRPr lang="nl-NL" dirty="0"/>
          </a:p>
          <a:p>
            <a:r>
              <a:rPr lang="nl-NL" dirty="0"/>
              <a:t>De schurftmijt graaft gangen in de huid en voeden zich o.a. met huidweefsel</a:t>
            </a:r>
          </a:p>
        </p:txBody>
      </p:sp>
    </p:spTree>
    <p:extLst>
      <p:ext uri="{BB962C8B-B14F-4D97-AF65-F5344CB8AC3E}">
        <p14:creationId xmlns:p14="http://schemas.microsoft.com/office/powerpoint/2010/main" val="1153559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Bloedluis/</a:t>
            </a:r>
            <a:r>
              <a:rPr lang="nl-NL" dirty="0" err="1"/>
              <a:t>dermanyssus</a:t>
            </a:r>
            <a:endParaRPr lang="nl-NL"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685" y="2348879"/>
            <a:ext cx="3517339" cy="2634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6094" y="2283407"/>
            <a:ext cx="3036346" cy="2765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283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Bloedluis</a:t>
            </a:r>
          </a:p>
        </p:txBody>
      </p:sp>
      <p:sp>
        <p:nvSpPr>
          <p:cNvPr id="3" name="Tijdelijke aanduiding voor inhoud 2"/>
          <p:cNvSpPr>
            <a:spLocks noGrp="1"/>
          </p:cNvSpPr>
          <p:nvPr>
            <p:ph idx="1"/>
          </p:nvPr>
        </p:nvSpPr>
        <p:spPr/>
        <p:txBody>
          <a:bodyPr/>
          <a:lstStyle/>
          <a:p>
            <a:r>
              <a:rPr lang="nl-NL" dirty="0"/>
              <a:t>Vogels hebben veel last van jeuk</a:t>
            </a:r>
          </a:p>
          <a:p>
            <a:r>
              <a:rPr lang="nl-NL" dirty="0"/>
              <a:t>Bloedarmoede </a:t>
            </a:r>
          </a:p>
          <a:p>
            <a:r>
              <a:rPr lang="nl-NL" dirty="0"/>
              <a:t>Lusteloze vogels</a:t>
            </a:r>
          </a:p>
          <a:p>
            <a:r>
              <a:rPr lang="nl-NL" dirty="0"/>
              <a:t>Nestjongen gaan dood</a:t>
            </a:r>
          </a:p>
          <a:p>
            <a:endParaRPr lang="nl-NL" dirty="0"/>
          </a:p>
        </p:txBody>
      </p:sp>
    </p:spTree>
    <p:extLst>
      <p:ext uri="{BB962C8B-B14F-4D97-AF65-F5344CB8AC3E}">
        <p14:creationId xmlns:p14="http://schemas.microsoft.com/office/powerpoint/2010/main" val="20383671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Oorzaken bloedluis</a:t>
            </a:r>
          </a:p>
        </p:txBody>
      </p:sp>
      <p:sp>
        <p:nvSpPr>
          <p:cNvPr id="3" name="Tijdelijke aanduiding voor inhoud 2"/>
          <p:cNvSpPr>
            <a:spLocks noGrp="1"/>
          </p:cNvSpPr>
          <p:nvPr>
            <p:ph idx="1"/>
          </p:nvPr>
        </p:nvSpPr>
        <p:spPr/>
        <p:txBody>
          <a:bodyPr/>
          <a:lstStyle/>
          <a:p>
            <a:r>
              <a:rPr lang="nl-NL" dirty="0"/>
              <a:t>Door een mijt!!!!</a:t>
            </a:r>
          </a:p>
        </p:txBody>
      </p:sp>
    </p:spTree>
    <p:extLst>
      <p:ext uri="{BB962C8B-B14F-4D97-AF65-F5344CB8AC3E}">
        <p14:creationId xmlns:p14="http://schemas.microsoft.com/office/powerpoint/2010/main" val="712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Zieke vogels</a:t>
            </a:r>
          </a:p>
        </p:txBody>
      </p:sp>
      <p:sp>
        <p:nvSpPr>
          <p:cNvPr id="3" name="Tijdelijke aanduiding voor inhoud 2"/>
          <p:cNvSpPr>
            <a:spLocks noGrp="1"/>
          </p:cNvSpPr>
          <p:nvPr>
            <p:ph idx="1"/>
          </p:nvPr>
        </p:nvSpPr>
        <p:spPr>
          <a:xfrm>
            <a:off x="457200" y="1628800"/>
            <a:ext cx="8229600" cy="4497363"/>
          </a:xfrm>
        </p:spPr>
        <p:txBody>
          <a:bodyPr/>
          <a:lstStyle/>
          <a:p>
            <a:pPr lvl="8" algn="ctr"/>
            <a:r>
              <a:rPr lang="nl-NL" dirty="0"/>
              <a:t>Dik zitten</a:t>
            </a:r>
          </a:p>
          <a:p>
            <a:pPr lvl="8" algn="ctr"/>
            <a:r>
              <a:rPr lang="nl-NL" dirty="0"/>
              <a:t>Op de grond zitten</a:t>
            </a:r>
          </a:p>
          <a:p>
            <a:pPr lvl="8" algn="ctr"/>
            <a:r>
              <a:rPr lang="nl-NL" dirty="0"/>
              <a:t>Kop in de veren</a:t>
            </a:r>
          </a:p>
          <a:p>
            <a:pPr lvl="8" algn="ctr"/>
            <a:r>
              <a:rPr lang="nl-NL" dirty="0"/>
              <a:t>Veel slapen</a:t>
            </a:r>
          </a:p>
          <a:p>
            <a:pPr lvl="8" algn="ctr"/>
            <a:r>
              <a:rPr lang="nl-NL" dirty="0"/>
              <a:t>Op 2 poten slapen</a:t>
            </a:r>
          </a:p>
          <a:p>
            <a:pPr lvl="8" algn="ctr"/>
            <a:r>
              <a:rPr lang="nl-NL" dirty="0"/>
              <a:t>Dunne ontlasting</a:t>
            </a:r>
          </a:p>
          <a:p>
            <a:pPr lvl="8" algn="ctr"/>
            <a:r>
              <a:rPr lang="nl-NL" dirty="0"/>
              <a:t>Weinig eten</a:t>
            </a:r>
          </a:p>
          <a:p>
            <a:pPr lvl="8" algn="ctr"/>
            <a:r>
              <a:rPr lang="nl-NL" dirty="0"/>
              <a:t>Lusteloos</a:t>
            </a:r>
          </a:p>
          <a:p>
            <a:pPr lvl="8" algn="ctr"/>
            <a:r>
              <a:rPr lang="nl-NL" dirty="0"/>
              <a:t>Vieze ogen</a:t>
            </a:r>
          </a:p>
          <a:p>
            <a:pPr lvl="8" algn="ctr"/>
            <a:r>
              <a:rPr lang="nl-NL" dirty="0"/>
              <a:t>Dunne ontlasting</a:t>
            </a:r>
          </a:p>
          <a:p>
            <a:pPr lvl="8"/>
            <a:endParaRPr lang="nl-N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420888"/>
            <a:ext cx="4099520" cy="3074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35679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kalkpoten</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556792"/>
            <a:ext cx="5688632" cy="4273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67900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Kalkpoten</a:t>
            </a:r>
          </a:p>
        </p:txBody>
      </p:sp>
      <p:sp>
        <p:nvSpPr>
          <p:cNvPr id="3" name="Tijdelijke aanduiding voor inhoud 2"/>
          <p:cNvSpPr>
            <a:spLocks noGrp="1"/>
          </p:cNvSpPr>
          <p:nvPr>
            <p:ph idx="1"/>
          </p:nvPr>
        </p:nvSpPr>
        <p:spPr/>
        <p:txBody>
          <a:bodyPr/>
          <a:lstStyle/>
          <a:p>
            <a:r>
              <a:rPr lang="nl-NL" dirty="0"/>
              <a:t>Kalkachtige aanslag op de poten</a:t>
            </a:r>
          </a:p>
        </p:txBody>
      </p:sp>
    </p:spTree>
    <p:extLst>
      <p:ext uri="{BB962C8B-B14F-4D97-AF65-F5344CB8AC3E}">
        <p14:creationId xmlns:p14="http://schemas.microsoft.com/office/powerpoint/2010/main" val="25815388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Oorzaken kalkpoten</a:t>
            </a:r>
          </a:p>
        </p:txBody>
      </p:sp>
      <p:sp>
        <p:nvSpPr>
          <p:cNvPr id="3" name="Tijdelijke aanduiding voor inhoud 2"/>
          <p:cNvSpPr>
            <a:spLocks noGrp="1"/>
          </p:cNvSpPr>
          <p:nvPr>
            <p:ph idx="1"/>
          </p:nvPr>
        </p:nvSpPr>
        <p:spPr/>
        <p:txBody>
          <a:bodyPr/>
          <a:lstStyle/>
          <a:p>
            <a:endParaRPr lang="nl-NL" dirty="0"/>
          </a:p>
          <a:p>
            <a:r>
              <a:rPr lang="nl-NL" dirty="0"/>
              <a:t>Wordt veroorzaakt door mijten</a:t>
            </a:r>
          </a:p>
          <a:p>
            <a:endParaRPr lang="nl-NL" dirty="0"/>
          </a:p>
          <a:p>
            <a:r>
              <a:rPr lang="nl-NL" dirty="0"/>
              <a:t>Deze veroorzaken een chronische ontsteking onder de hoornschubben</a:t>
            </a:r>
          </a:p>
          <a:p>
            <a:endParaRPr lang="nl-NL" dirty="0"/>
          </a:p>
          <a:p>
            <a:r>
              <a:rPr lang="nl-NL" dirty="0"/>
              <a:t>Komt vooral voor bij oudere vogels</a:t>
            </a:r>
          </a:p>
        </p:txBody>
      </p:sp>
    </p:spTree>
    <p:extLst>
      <p:ext uri="{BB962C8B-B14F-4D97-AF65-F5344CB8AC3E}">
        <p14:creationId xmlns:p14="http://schemas.microsoft.com/office/powerpoint/2010/main" val="1682283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Coccidiose</a:t>
            </a:r>
            <a:endParaRPr lang="nl-NL" dirty="0"/>
          </a:p>
        </p:txBody>
      </p:sp>
      <p:sp>
        <p:nvSpPr>
          <p:cNvPr id="3" name="Tijdelijke aanduiding voor inhoud 2"/>
          <p:cNvSpPr>
            <a:spLocks noGrp="1"/>
          </p:cNvSpPr>
          <p:nvPr>
            <p:ph idx="1"/>
          </p:nvPr>
        </p:nvSpPr>
        <p:spPr/>
        <p:txBody>
          <a:bodyPr/>
          <a:lstStyle/>
          <a:p>
            <a:r>
              <a:rPr lang="nl-NL" dirty="0"/>
              <a:t>Bij geringe besmetting heeft de vogel geen last</a:t>
            </a:r>
          </a:p>
          <a:p>
            <a:r>
              <a:rPr lang="nl-NL" dirty="0"/>
              <a:t>Bij een iets ernstiger infectie wordt de ontlasting minder vast</a:t>
            </a:r>
          </a:p>
          <a:p>
            <a:r>
              <a:rPr lang="nl-NL" dirty="0"/>
              <a:t>Bij een zeer ernstige infectie zal de vogel vermageren en ontlasting waterdun! Vogels gaan zeer veel drinken.</a:t>
            </a:r>
          </a:p>
        </p:txBody>
      </p:sp>
    </p:spTree>
    <p:extLst>
      <p:ext uri="{BB962C8B-B14F-4D97-AF65-F5344CB8AC3E}">
        <p14:creationId xmlns:p14="http://schemas.microsoft.com/office/powerpoint/2010/main" val="25593685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Oorzaak </a:t>
            </a:r>
            <a:r>
              <a:rPr lang="nl-NL" dirty="0" err="1"/>
              <a:t>coccidiose</a:t>
            </a:r>
            <a:endParaRPr lang="nl-NL" dirty="0"/>
          </a:p>
        </p:txBody>
      </p:sp>
      <p:sp>
        <p:nvSpPr>
          <p:cNvPr id="3" name="Tijdelijke aanduiding voor inhoud 2"/>
          <p:cNvSpPr>
            <a:spLocks noGrp="1"/>
          </p:cNvSpPr>
          <p:nvPr>
            <p:ph idx="1"/>
          </p:nvPr>
        </p:nvSpPr>
        <p:spPr/>
        <p:txBody>
          <a:bodyPr/>
          <a:lstStyle/>
          <a:p>
            <a:r>
              <a:rPr lang="nl-NL" dirty="0"/>
              <a:t>Protozo</a:t>
            </a:r>
          </a:p>
          <a:p>
            <a:r>
              <a:rPr lang="nl-NL" dirty="0"/>
              <a:t>Deze vermeerderen zich in de darmwandcellen in grote getale en vernietigen daarbij de darmwandcellen. Een deel daarvan komt terecht in de ontlasting mee en wordt </a:t>
            </a:r>
            <a:r>
              <a:rPr lang="nl-NL" dirty="0" err="1"/>
              <a:t>oócyste</a:t>
            </a:r>
            <a:r>
              <a:rPr lang="nl-NL" dirty="0"/>
              <a:t> genoemd. Deze </a:t>
            </a:r>
            <a:r>
              <a:rPr lang="nl-NL" dirty="0" err="1"/>
              <a:t>oócyste</a:t>
            </a:r>
            <a:r>
              <a:rPr lang="nl-NL" dirty="0"/>
              <a:t> worden aangetoond in de ontlasting.</a:t>
            </a:r>
          </a:p>
        </p:txBody>
      </p:sp>
    </p:spTree>
    <p:extLst>
      <p:ext uri="{BB962C8B-B14F-4D97-AF65-F5344CB8AC3E}">
        <p14:creationId xmlns:p14="http://schemas.microsoft.com/office/powerpoint/2010/main" val="36770065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C1B7A6-BA6D-496B-8140-B805685458A7}"/>
              </a:ext>
            </a:extLst>
          </p:cNvPr>
          <p:cNvSpPr>
            <a:spLocks noGrp="1"/>
          </p:cNvSpPr>
          <p:nvPr>
            <p:ph type="title"/>
          </p:nvPr>
        </p:nvSpPr>
        <p:spPr/>
        <p:txBody>
          <a:bodyPr/>
          <a:lstStyle/>
          <a:p>
            <a:r>
              <a:rPr lang="nl-NL" dirty="0" err="1"/>
              <a:t>Flagellaten</a:t>
            </a:r>
            <a:r>
              <a:rPr lang="nl-NL" dirty="0"/>
              <a:t> </a:t>
            </a:r>
          </a:p>
        </p:txBody>
      </p:sp>
      <p:pic>
        <p:nvPicPr>
          <p:cNvPr id="4" name="Tijdelijke aanduiding voor inhoud 3">
            <a:extLst>
              <a:ext uri="{FF2B5EF4-FFF2-40B4-BE49-F238E27FC236}">
                <a16:creationId xmlns:a16="http://schemas.microsoft.com/office/drawing/2014/main" id="{B8D41E8D-7D8A-424B-9348-BA8F88BAD12F}"/>
              </a:ext>
            </a:extLst>
          </p:cNvPr>
          <p:cNvPicPr>
            <a:picLocks noGrp="1" noChangeAspect="1"/>
          </p:cNvPicPr>
          <p:nvPr>
            <p:ph idx="1"/>
          </p:nvPr>
        </p:nvPicPr>
        <p:blipFill>
          <a:blip r:embed="rId2"/>
          <a:stretch>
            <a:fillRect/>
          </a:stretch>
        </p:blipFill>
        <p:spPr>
          <a:xfrm>
            <a:off x="1979712" y="2276872"/>
            <a:ext cx="4682256" cy="3726120"/>
          </a:xfrm>
          <a:prstGeom prst="rect">
            <a:avLst/>
          </a:prstGeom>
        </p:spPr>
      </p:pic>
    </p:spTree>
    <p:extLst>
      <p:ext uri="{BB962C8B-B14F-4D97-AF65-F5344CB8AC3E}">
        <p14:creationId xmlns:p14="http://schemas.microsoft.com/office/powerpoint/2010/main" val="12188656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A06102-CA6D-4B5B-835E-59F9B0943D6E}"/>
              </a:ext>
            </a:extLst>
          </p:cNvPr>
          <p:cNvSpPr>
            <a:spLocks noGrp="1"/>
          </p:cNvSpPr>
          <p:nvPr>
            <p:ph type="title"/>
          </p:nvPr>
        </p:nvSpPr>
        <p:spPr/>
        <p:txBody>
          <a:bodyPr/>
          <a:lstStyle/>
          <a:p>
            <a:r>
              <a:rPr lang="nl-NL" dirty="0" err="1"/>
              <a:t>Flaggellaten</a:t>
            </a:r>
            <a:endParaRPr lang="nl-NL" dirty="0"/>
          </a:p>
        </p:txBody>
      </p:sp>
      <p:sp>
        <p:nvSpPr>
          <p:cNvPr id="3" name="Tijdelijke aanduiding voor inhoud 2">
            <a:extLst>
              <a:ext uri="{FF2B5EF4-FFF2-40B4-BE49-F238E27FC236}">
                <a16:creationId xmlns:a16="http://schemas.microsoft.com/office/drawing/2014/main" id="{2DF56882-E74D-4E96-86BB-61885EC3EA68}"/>
              </a:ext>
            </a:extLst>
          </p:cNvPr>
          <p:cNvSpPr>
            <a:spLocks noGrp="1"/>
          </p:cNvSpPr>
          <p:nvPr>
            <p:ph idx="1"/>
          </p:nvPr>
        </p:nvSpPr>
        <p:spPr/>
        <p:txBody>
          <a:bodyPr>
            <a:normAutofit fontScale="62500" lnSpcReduction="20000"/>
          </a:bodyPr>
          <a:lstStyle/>
          <a:p>
            <a:pPr marL="0" indent="0">
              <a:buNone/>
            </a:pPr>
            <a:r>
              <a:rPr lang="nl-NL" b="1" dirty="0" err="1"/>
              <a:t>Giardia</a:t>
            </a:r>
            <a:endParaRPr lang="nl-NL" dirty="0"/>
          </a:p>
          <a:p>
            <a:r>
              <a:rPr lang="nl-NL" dirty="0"/>
              <a:t>Deze parasiet leeft in de darmen. Vogels die besmet zijn hoeven geen verschijnselen te laten zien. Deze vogels scheiden wel </a:t>
            </a:r>
            <a:r>
              <a:rPr lang="nl-NL" dirty="0" err="1"/>
              <a:t>giardiaparasieten</a:t>
            </a:r>
            <a:r>
              <a:rPr lang="nl-NL" dirty="0"/>
              <a:t> uit met de ontlasting. Ze kunnen zo andere vogels besmetten. Vogels die wel verschijnselen laten zien, kunnen stinkende ontlasting hebben, slijmerige diarree, en ze kunnen mager worden. Na een tijdje kunnen ze sloom worden en stoppen met eten. Door de slechte conditie die op deze manier ontstaat, zijn ze gevoelig voor allerlei andere soorten ziektes. Jonge vogels kunnen slechter groeien en zelfs sterven bij een zware besmetting.</a:t>
            </a:r>
          </a:p>
          <a:p>
            <a:endParaRPr lang="nl-NL" dirty="0"/>
          </a:p>
          <a:p>
            <a:pPr marL="0" indent="0">
              <a:buNone/>
            </a:pPr>
            <a:r>
              <a:rPr lang="nl-NL" b="1" dirty="0" err="1"/>
              <a:t>Hexamiten</a:t>
            </a:r>
            <a:endParaRPr lang="nl-NL" dirty="0"/>
          </a:p>
          <a:p>
            <a:r>
              <a:rPr lang="nl-NL" dirty="0"/>
              <a:t>Dit zijn parasieten die lijken op </a:t>
            </a:r>
            <a:r>
              <a:rPr lang="nl-NL" i="1" dirty="0" err="1"/>
              <a:t>Giardia</a:t>
            </a:r>
            <a:r>
              <a:rPr lang="nl-NL" dirty="0"/>
              <a:t>, maar zijn iets kleiner. Ook deze leven in de darmen. Vaak wordt bij een besmetting een milde diarree gezien die maar niet over gaat. Bij gezonde duiven kan de parasiet in de darmen gevonden worden. Deze kan problemen gaan geven als de duif om een andere reden ziek wordt.</a:t>
            </a:r>
          </a:p>
          <a:p>
            <a:endParaRPr lang="nl-NL" dirty="0"/>
          </a:p>
        </p:txBody>
      </p:sp>
    </p:spTree>
    <p:extLst>
      <p:ext uri="{BB962C8B-B14F-4D97-AF65-F5344CB8AC3E}">
        <p14:creationId xmlns:p14="http://schemas.microsoft.com/office/powerpoint/2010/main" val="23639629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4090ED-A3AF-40B6-A359-6728C978782D}"/>
              </a:ext>
            </a:extLst>
          </p:cNvPr>
          <p:cNvSpPr>
            <a:spLocks noGrp="1"/>
          </p:cNvSpPr>
          <p:nvPr>
            <p:ph type="title"/>
          </p:nvPr>
        </p:nvSpPr>
        <p:spPr/>
        <p:txBody>
          <a:bodyPr/>
          <a:lstStyle/>
          <a:p>
            <a:r>
              <a:rPr lang="nl-NL" dirty="0" err="1"/>
              <a:t>Flagellaten</a:t>
            </a:r>
            <a:endParaRPr lang="nl-NL" dirty="0"/>
          </a:p>
        </p:txBody>
      </p:sp>
      <p:sp>
        <p:nvSpPr>
          <p:cNvPr id="3" name="Tijdelijke aanduiding voor inhoud 2">
            <a:extLst>
              <a:ext uri="{FF2B5EF4-FFF2-40B4-BE49-F238E27FC236}">
                <a16:creationId xmlns:a16="http://schemas.microsoft.com/office/drawing/2014/main" id="{525145D4-7FCE-4D14-ADCA-03A78DB65C60}"/>
              </a:ext>
            </a:extLst>
          </p:cNvPr>
          <p:cNvSpPr>
            <a:spLocks noGrp="1"/>
          </p:cNvSpPr>
          <p:nvPr>
            <p:ph idx="1"/>
          </p:nvPr>
        </p:nvSpPr>
        <p:spPr/>
        <p:txBody>
          <a:bodyPr>
            <a:normAutofit/>
          </a:bodyPr>
          <a:lstStyle/>
          <a:p>
            <a:pPr marL="0" indent="0">
              <a:buNone/>
            </a:pPr>
            <a:r>
              <a:rPr lang="nl-NL" sz="2400" b="1" dirty="0"/>
              <a:t>Trichomonas oftewel ‘het geel’</a:t>
            </a:r>
            <a:r>
              <a:rPr lang="nl-NL" sz="2400" dirty="0"/>
              <a:t>, </a:t>
            </a:r>
          </a:p>
          <a:p>
            <a:r>
              <a:rPr lang="nl-NL" sz="2400" dirty="0"/>
              <a:t>aandoening van de bovenste luchtwegen die vooral duiven en soms ook zangvogels treft. Meestal komt het bij duiven voor door onderling snavelcontact. </a:t>
            </a:r>
          </a:p>
          <a:p>
            <a:r>
              <a:rPr lang="nl-NL" sz="2400" dirty="0"/>
              <a:t>Uiterlijk ziet het er uit als een </a:t>
            </a:r>
            <a:r>
              <a:rPr lang="nl-NL" sz="2400" dirty="0" err="1"/>
              <a:t>kazig</a:t>
            </a:r>
            <a:r>
              <a:rPr lang="nl-NL" sz="2400" dirty="0"/>
              <a:t> abces in de keelholte, de vogels komen in ademnood en sterven door verstikking of voedseltekort.</a:t>
            </a:r>
          </a:p>
        </p:txBody>
      </p:sp>
    </p:spTree>
    <p:extLst>
      <p:ext uri="{BB962C8B-B14F-4D97-AF65-F5344CB8AC3E}">
        <p14:creationId xmlns:p14="http://schemas.microsoft.com/office/powerpoint/2010/main" val="6399616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96A7C1-8752-4243-A1E5-1DD7647C9E2E}"/>
              </a:ext>
            </a:extLst>
          </p:cNvPr>
          <p:cNvSpPr>
            <a:spLocks noGrp="1"/>
          </p:cNvSpPr>
          <p:nvPr>
            <p:ph type="title"/>
          </p:nvPr>
        </p:nvSpPr>
        <p:spPr/>
        <p:txBody>
          <a:bodyPr/>
          <a:lstStyle/>
          <a:p>
            <a:r>
              <a:rPr lang="nl-NL" dirty="0"/>
              <a:t>Oorzaken </a:t>
            </a:r>
            <a:r>
              <a:rPr lang="nl-NL" dirty="0" err="1"/>
              <a:t>Flagellaten</a:t>
            </a:r>
            <a:endParaRPr lang="nl-NL" dirty="0"/>
          </a:p>
        </p:txBody>
      </p:sp>
      <p:sp>
        <p:nvSpPr>
          <p:cNvPr id="3" name="Tijdelijke aanduiding voor inhoud 2">
            <a:extLst>
              <a:ext uri="{FF2B5EF4-FFF2-40B4-BE49-F238E27FC236}">
                <a16:creationId xmlns:a16="http://schemas.microsoft.com/office/drawing/2014/main" id="{6085CA1F-C7AA-4FE8-9B25-175E55F2A1F7}"/>
              </a:ext>
            </a:extLst>
          </p:cNvPr>
          <p:cNvSpPr>
            <a:spLocks noGrp="1"/>
          </p:cNvSpPr>
          <p:nvPr>
            <p:ph idx="1"/>
          </p:nvPr>
        </p:nvSpPr>
        <p:spPr/>
        <p:txBody>
          <a:bodyPr/>
          <a:lstStyle/>
          <a:p>
            <a:r>
              <a:rPr lang="nl-NL" dirty="0"/>
              <a:t>Eencellige parasieten (protozoa)</a:t>
            </a:r>
          </a:p>
        </p:txBody>
      </p:sp>
    </p:spTree>
    <p:extLst>
      <p:ext uri="{BB962C8B-B14F-4D97-AF65-F5344CB8AC3E}">
        <p14:creationId xmlns:p14="http://schemas.microsoft.com/office/powerpoint/2010/main" val="36179483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503B99-75CC-4453-B63C-941B9A63B60C}"/>
              </a:ext>
            </a:extLst>
          </p:cNvPr>
          <p:cNvSpPr>
            <a:spLocks noGrp="1"/>
          </p:cNvSpPr>
          <p:nvPr>
            <p:ph type="title"/>
          </p:nvPr>
        </p:nvSpPr>
        <p:spPr/>
        <p:txBody>
          <a:bodyPr>
            <a:normAutofit fontScale="90000"/>
          </a:bodyPr>
          <a:lstStyle/>
          <a:p>
            <a:r>
              <a:rPr lang="nl-NL" dirty="0"/>
              <a:t>Luchtpijpmijt /</a:t>
            </a:r>
            <a:r>
              <a:rPr lang="nl-NL" dirty="0" err="1"/>
              <a:t>sternostoma</a:t>
            </a:r>
            <a:r>
              <a:rPr lang="nl-NL" dirty="0"/>
              <a:t> </a:t>
            </a:r>
            <a:r>
              <a:rPr lang="nl-NL" dirty="0" err="1"/>
              <a:t>tracheocolum</a:t>
            </a:r>
            <a:endParaRPr lang="nl-NL" dirty="0"/>
          </a:p>
        </p:txBody>
      </p:sp>
      <p:sp>
        <p:nvSpPr>
          <p:cNvPr id="3" name="Tijdelijke aanduiding voor inhoud 2">
            <a:extLst>
              <a:ext uri="{FF2B5EF4-FFF2-40B4-BE49-F238E27FC236}">
                <a16:creationId xmlns:a16="http://schemas.microsoft.com/office/drawing/2014/main" id="{FB948BED-2D64-454E-9AD9-86BABC4EB8F4}"/>
              </a:ext>
            </a:extLst>
          </p:cNvPr>
          <p:cNvSpPr>
            <a:spLocks noGrp="1"/>
          </p:cNvSpPr>
          <p:nvPr>
            <p:ph idx="1"/>
          </p:nvPr>
        </p:nvSpPr>
        <p:spPr/>
        <p:txBody>
          <a:bodyPr/>
          <a:lstStyle/>
          <a:p>
            <a:r>
              <a:rPr lang="nl-NL" dirty="0"/>
              <a:t>Deze komt voor bij kanaries, vinken en parkieten. De mijt leeft in de luchtpijp en luchtzakken. Afhankelijk van de zwaarte van de besmetting kunnen de vogels benauwd zijn, hoesten, niezen of bij erg zware besmettingen kunnen de vogels zelfs sterven door verstikking.</a:t>
            </a:r>
          </a:p>
        </p:txBody>
      </p:sp>
    </p:spTree>
    <p:extLst>
      <p:ext uri="{BB962C8B-B14F-4D97-AF65-F5344CB8AC3E}">
        <p14:creationId xmlns:p14="http://schemas.microsoft.com/office/powerpoint/2010/main" val="3215282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BAB052-27B0-47F2-8CFA-8E74B0534C5D}"/>
              </a:ext>
            </a:extLst>
          </p:cNvPr>
          <p:cNvSpPr>
            <a:spLocks noGrp="1"/>
          </p:cNvSpPr>
          <p:nvPr>
            <p:ph type="title"/>
          </p:nvPr>
        </p:nvSpPr>
        <p:spPr>
          <a:xfrm>
            <a:off x="611560" y="2492896"/>
            <a:ext cx="8229600" cy="1143000"/>
          </a:xfrm>
        </p:spPr>
        <p:txBody>
          <a:bodyPr/>
          <a:lstStyle/>
          <a:p>
            <a:r>
              <a:rPr lang="nl-NL" dirty="0"/>
              <a:t>Algemene klachten</a:t>
            </a:r>
          </a:p>
        </p:txBody>
      </p:sp>
    </p:spTree>
    <p:extLst>
      <p:ext uri="{BB962C8B-B14F-4D97-AF65-F5344CB8AC3E}">
        <p14:creationId xmlns:p14="http://schemas.microsoft.com/office/powerpoint/2010/main" val="34088614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5CDB5A-9022-4B99-83EA-7C9044EB8F56}"/>
              </a:ext>
            </a:extLst>
          </p:cNvPr>
          <p:cNvSpPr>
            <a:spLocks noGrp="1"/>
          </p:cNvSpPr>
          <p:nvPr>
            <p:ph type="title"/>
          </p:nvPr>
        </p:nvSpPr>
        <p:spPr/>
        <p:txBody>
          <a:bodyPr/>
          <a:lstStyle/>
          <a:p>
            <a:r>
              <a:rPr lang="nl-NL" dirty="0"/>
              <a:t>Oorzaak luchtpijpmijt</a:t>
            </a:r>
          </a:p>
        </p:txBody>
      </p:sp>
      <p:sp>
        <p:nvSpPr>
          <p:cNvPr id="3" name="Tijdelijke aanduiding voor inhoud 2">
            <a:extLst>
              <a:ext uri="{FF2B5EF4-FFF2-40B4-BE49-F238E27FC236}">
                <a16:creationId xmlns:a16="http://schemas.microsoft.com/office/drawing/2014/main" id="{0C8FA651-0B89-4CA2-90E0-B83ACB90F056}"/>
              </a:ext>
            </a:extLst>
          </p:cNvPr>
          <p:cNvSpPr>
            <a:spLocks noGrp="1"/>
          </p:cNvSpPr>
          <p:nvPr>
            <p:ph idx="1"/>
          </p:nvPr>
        </p:nvSpPr>
        <p:spPr/>
        <p:txBody>
          <a:bodyPr/>
          <a:lstStyle/>
          <a:p>
            <a:r>
              <a:rPr lang="nl-NL" dirty="0"/>
              <a:t>Mijt</a:t>
            </a:r>
          </a:p>
        </p:txBody>
      </p:sp>
    </p:spTree>
    <p:extLst>
      <p:ext uri="{BB962C8B-B14F-4D97-AF65-F5344CB8AC3E}">
        <p14:creationId xmlns:p14="http://schemas.microsoft.com/office/powerpoint/2010/main" val="12213284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51DC2E-0C94-4517-B98A-E0936377AF0F}"/>
              </a:ext>
            </a:extLst>
          </p:cNvPr>
          <p:cNvSpPr>
            <a:spLocks noGrp="1"/>
          </p:cNvSpPr>
          <p:nvPr>
            <p:ph type="title"/>
          </p:nvPr>
        </p:nvSpPr>
        <p:spPr/>
        <p:txBody>
          <a:bodyPr/>
          <a:lstStyle/>
          <a:p>
            <a:r>
              <a:rPr lang="nl-NL" dirty="0"/>
              <a:t>veermijt</a:t>
            </a:r>
          </a:p>
        </p:txBody>
      </p:sp>
      <p:pic>
        <p:nvPicPr>
          <p:cNvPr id="4" name="Tijdelijke aanduiding voor inhoud 3">
            <a:extLst>
              <a:ext uri="{FF2B5EF4-FFF2-40B4-BE49-F238E27FC236}">
                <a16:creationId xmlns:a16="http://schemas.microsoft.com/office/drawing/2014/main" id="{0D415785-30E0-414A-820E-E30725647421}"/>
              </a:ext>
            </a:extLst>
          </p:cNvPr>
          <p:cNvPicPr>
            <a:picLocks noGrp="1" noChangeAspect="1"/>
          </p:cNvPicPr>
          <p:nvPr>
            <p:ph idx="1"/>
          </p:nvPr>
        </p:nvPicPr>
        <p:blipFill>
          <a:blip r:embed="rId2"/>
          <a:stretch>
            <a:fillRect/>
          </a:stretch>
        </p:blipFill>
        <p:spPr>
          <a:xfrm>
            <a:off x="1547664" y="1594929"/>
            <a:ext cx="4453086" cy="3339815"/>
          </a:xfrm>
          <a:prstGeom prst="rect">
            <a:avLst/>
          </a:prstGeom>
        </p:spPr>
      </p:pic>
    </p:spTree>
    <p:extLst>
      <p:ext uri="{BB962C8B-B14F-4D97-AF65-F5344CB8AC3E}">
        <p14:creationId xmlns:p14="http://schemas.microsoft.com/office/powerpoint/2010/main" val="19303523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795545-E103-4D2A-A7C6-F6C02D93F940}"/>
              </a:ext>
            </a:extLst>
          </p:cNvPr>
          <p:cNvSpPr>
            <a:spLocks noGrp="1"/>
          </p:cNvSpPr>
          <p:nvPr>
            <p:ph type="title"/>
          </p:nvPr>
        </p:nvSpPr>
        <p:spPr/>
        <p:txBody>
          <a:bodyPr/>
          <a:lstStyle/>
          <a:p>
            <a:r>
              <a:rPr lang="nl-NL" dirty="0"/>
              <a:t>Veermijt</a:t>
            </a:r>
          </a:p>
        </p:txBody>
      </p:sp>
      <p:sp>
        <p:nvSpPr>
          <p:cNvPr id="3" name="Tijdelijke aanduiding voor inhoud 2">
            <a:extLst>
              <a:ext uri="{FF2B5EF4-FFF2-40B4-BE49-F238E27FC236}">
                <a16:creationId xmlns:a16="http://schemas.microsoft.com/office/drawing/2014/main" id="{44AC0D9F-609D-43BC-90A3-1041FD9B0CDE}"/>
              </a:ext>
            </a:extLst>
          </p:cNvPr>
          <p:cNvSpPr>
            <a:spLocks noGrp="1"/>
          </p:cNvSpPr>
          <p:nvPr>
            <p:ph idx="1"/>
          </p:nvPr>
        </p:nvSpPr>
        <p:spPr/>
        <p:txBody>
          <a:bodyPr>
            <a:normAutofit/>
          </a:bodyPr>
          <a:lstStyle/>
          <a:p>
            <a:r>
              <a:rPr lang="nl-NL" sz="2400" dirty="0"/>
              <a:t>Deze veroorzaken vaak weinig problemen bij de vogels waarbij ze van nature voorkomen. Problemen ontstaan als ze op een vogel terechtkomen die nog nooit met deze mijtsoort in aanraking is geweest. Ook geven veermijten problemen als ze (bij zware besmettingen) ook op de huid aanwezig zijn. Er ontstaat dan jeuk, en de veren van deze vogels zijn van slechte kwaliteit.</a:t>
            </a:r>
          </a:p>
        </p:txBody>
      </p:sp>
    </p:spTree>
    <p:extLst>
      <p:ext uri="{BB962C8B-B14F-4D97-AF65-F5344CB8AC3E}">
        <p14:creationId xmlns:p14="http://schemas.microsoft.com/office/powerpoint/2010/main" val="28741643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22C2E-C2CF-4739-822D-5818E0EC9CC9}"/>
              </a:ext>
            </a:extLst>
          </p:cNvPr>
          <p:cNvSpPr>
            <a:spLocks noGrp="1"/>
          </p:cNvSpPr>
          <p:nvPr>
            <p:ph type="title"/>
          </p:nvPr>
        </p:nvSpPr>
        <p:spPr/>
        <p:txBody>
          <a:bodyPr/>
          <a:lstStyle/>
          <a:p>
            <a:r>
              <a:rPr lang="nl-NL" dirty="0"/>
              <a:t>Oorzaak veermijt</a:t>
            </a:r>
          </a:p>
        </p:txBody>
      </p:sp>
      <p:sp>
        <p:nvSpPr>
          <p:cNvPr id="3" name="Tijdelijke aanduiding voor inhoud 2">
            <a:extLst>
              <a:ext uri="{FF2B5EF4-FFF2-40B4-BE49-F238E27FC236}">
                <a16:creationId xmlns:a16="http://schemas.microsoft.com/office/drawing/2014/main" id="{44E970C3-15B1-43DE-B977-E14BA292DD6E}"/>
              </a:ext>
            </a:extLst>
          </p:cNvPr>
          <p:cNvSpPr>
            <a:spLocks noGrp="1"/>
          </p:cNvSpPr>
          <p:nvPr>
            <p:ph idx="1"/>
          </p:nvPr>
        </p:nvSpPr>
        <p:spPr/>
        <p:txBody>
          <a:bodyPr/>
          <a:lstStyle/>
          <a:p>
            <a:r>
              <a:rPr lang="nl-NL" dirty="0"/>
              <a:t>Mijt</a:t>
            </a:r>
          </a:p>
        </p:txBody>
      </p:sp>
    </p:spTree>
    <p:extLst>
      <p:ext uri="{BB962C8B-B14F-4D97-AF65-F5344CB8AC3E}">
        <p14:creationId xmlns:p14="http://schemas.microsoft.com/office/powerpoint/2010/main" val="28532188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98A4CB4-52B9-4850-B293-CED7A691977B}"/>
              </a:ext>
            </a:extLst>
          </p:cNvPr>
          <p:cNvSpPr>
            <a:spLocks noGrp="1"/>
          </p:cNvSpPr>
          <p:nvPr>
            <p:ph type="title"/>
          </p:nvPr>
        </p:nvSpPr>
        <p:spPr>
          <a:xfrm>
            <a:off x="457200" y="2564904"/>
            <a:ext cx="8229600" cy="1143000"/>
          </a:xfrm>
        </p:spPr>
        <p:txBody>
          <a:bodyPr/>
          <a:lstStyle/>
          <a:p>
            <a:r>
              <a:rPr lang="nl-NL" dirty="0"/>
              <a:t>Schimmels</a:t>
            </a:r>
          </a:p>
        </p:txBody>
      </p:sp>
    </p:spTree>
    <p:extLst>
      <p:ext uri="{BB962C8B-B14F-4D97-AF65-F5344CB8AC3E}">
        <p14:creationId xmlns:p14="http://schemas.microsoft.com/office/powerpoint/2010/main" val="38348319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E949DA-03DF-45EE-9997-2C429A7C41D6}"/>
              </a:ext>
            </a:extLst>
          </p:cNvPr>
          <p:cNvSpPr>
            <a:spLocks noGrp="1"/>
          </p:cNvSpPr>
          <p:nvPr>
            <p:ph type="title"/>
          </p:nvPr>
        </p:nvSpPr>
        <p:spPr/>
        <p:txBody>
          <a:bodyPr/>
          <a:lstStyle/>
          <a:p>
            <a:r>
              <a:rPr lang="nl-NL" dirty="0"/>
              <a:t>Kropverzuring</a:t>
            </a:r>
          </a:p>
        </p:txBody>
      </p:sp>
      <p:sp>
        <p:nvSpPr>
          <p:cNvPr id="3" name="Tijdelijke aanduiding voor inhoud 2">
            <a:extLst>
              <a:ext uri="{FF2B5EF4-FFF2-40B4-BE49-F238E27FC236}">
                <a16:creationId xmlns:a16="http://schemas.microsoft.com/office/drawing/2014/main" id="{6A5CDD66-C334-4B65-826D-5292727EBE53}"/>
              </a:ext>
            </a:extLst>
          </p:cNvPr>
          <p:cNvSpPr>
            <a:spLocks noGrp="1"/>
          </p:cNvSpPr>
          <p:nvPr>
            <p:ph idx="1"/>
          </p:nvPr>
        </p:nvSpPr>
        <p:spPr/>
        <p:txBody>
          <a:bodyPr>
            <a:normAutofit fontScale="85000" lnSpcReduction="10000"/>
          </a:bodyPr>
          <a:lstStyle/>
          <a:p>
            <a:r>
              <a:rPr lang="nl-NL" dirty="0"/>
              <a:t>vertraagde kroplediging, </a:t>
            </a:r>
          </a:p>
          <a:p>
            <a:r>
              <a:rPr lang="nl-NL" dirty="0"/>
              <a:t>sloomheid, </a:t>
            </a:r>
          </a:p>
          <a:p>
            <a:r>
              <a:rPr lang="nl-NL" dirty="0"/>
              <a:t>niet willen eten </a:t>
            </a:r>
          </a:p>
          <a:p>
            <a:r>
              <a:rPr lang="nl-NL" dirty="0"/>
              <a:t>en soms kropverstopping. </a:t>
            </a:r>
          </a:p>
          <a:p>
            <a:r>
              <a:rPr lang="nl-NL" dirty="0"/>
              <a:t>In oudere vogels kan de krop uitgezet zijn en vol met slijm. De plakkaten van afgestorven binnenbekleding kunnen de kroplediging bemoeilijken. </a:t>
            </a:r>
          </a:p>
          <a:p>
            <a:r>
              <a:rPr lang="nl-NL" dirty="0"/>
              <a:t>Behalve problemen in de krop kan Candida ook in de bek zitten. Ook hier worden dan witte plakkaten gevormd, bedekt met slijm.</a:t>
            </a:r>
          </a:p>
        </p:txBody>
      </p:sp>
    </p:spTree>
    <p:extLst>
      <p:ext uri="{BB962C8B-B14F-4D97-AF65-F5344CB8AC3E}">
        <p14:creationId xmlns:p14="http://schemas.microsoft.com/office/powerpoint/2010/main" val="42683766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BCD6D7-5DC5-4040-A2D8-49764B299CFE}"/>
              </a:ext>
            </a:extLst>
          </p:cNvPr>
          <p:cNvSpPr>
            <a:spLocks noGrp="1"/>
          </p:cNvSpPr>
          <p:nvPr>
            <p:ph type="title"/>
          </p:nvPr>
        </p:nvSpPr>
        <p:spPr/>
        <p:txBody>
          <a:bodyPr/>
          <a:lstStyle/>
          <a:p>
            <a:r>
              <a:rPr lang="nl-NL" dirty="0"/>
              <a:t>Oorzaak Kropverzuring</a:t>
            </a:r>
          </a:p>
        </p:txBody>
      </p:sp>
      <p:sp>
        <p:nvSpPr>
          <p:cNvPr id="3" name="Tijdelijke aanduiding voor inhoud 2">
            <a:extLst>
              <a:ext uri="{FF2B5EF4-FFF2-40B4-BE49-F238E27FC236}">
                <a16:creationId xmlns:a16="http://schemas.microsoft.com/office/drawing/2014/main" id="{AACE06BA-ADB6-4798-95E1-F473B9D50EE4}"/>
              </a:ext>
            </a:extLst>
          </p:cNvPr>
          <p:cNvSpPr>
            <a:spLocks noGrp="1"/>
          </p:cNvSpPr>
          <p:nvPr>
            <p:ph idx="1"/>
          </p:nvPr>
        </p:nvSpPr>
        <p:spPr/>
        <p:txBody>
          <a:bodyPr>
            <a:normAutofit lnSpcReduction="10000"/>
          </a:bodyPr>
          <a:lstStyle/>
          <a:p>
            <a:r>
              <a:rPr lang="nl-NL" dirty="0"/>
              <a:t>Een van de meest voorkomende </a:t>
            </a:r>
            <a:r>
              <a:rPr lang="nl-NL" dirty="0" err="1"/>
              <a:t>schimmelachtigen</a:t>
            </a:r>
            <a:r>
              <a:rPr lang="nl-NL" dirty="0"/>
              <a:t> die voor problemen zorgt is Candida </a:t>
            </a:r>
            <a:r>
              <a:rPr lang="nl-NL" dirty="0" err="1"/>
              <a:t>albicans</a:t>
            </a:r>
            <a:r>
              <a:rPr lang="nl-NL" dirty="0"/>
              <a:t>. </a:t>
            </a:r>
          </a:p>
          <a:p>
            <a:r>
              <a:rPr lang="nl-NL" dirty="0"/>
              <a:t>Candida is een gist. </a:t>
            </a:r>
          </a:p>
          <a:p>
            <a:r>
              <a:rPr lang="nl-NL" dirty="0"/>
              <a:t>Het is een organisme dat uit één cel bestaat, en ze vermenigvuldigen zich door te delen. Bij de juiste omstandigheden kan de hoeveelheid Candida zich in een korte tijd sterk uitbreiden.</a:t>
            </a:r>
            <a:br>
              <a:rPr lang="nl-NL" dirty="0"/>
            </a:br>
            <a:endParaRPr lang="nl-NL" dirty="0"/>
          </a:p>
        </p:txBody>
      </p:sp>
    </p:spTree>
    <p:extLst>
      <p:ext uri="{BB962C8B-B14F-4D97-AF65-F5344CB8AC3E}">
        <p14:creationId xmlns:p14="http://schemas.microsoft.com/office/powerpoint/2010/main" val="2005051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DB5F13-B439-4460-AA67-ECBA5FE032FC}"/>
              </a:ext>
            </a:extLst>
          </p:cNvPr>
          <p:cNvSpPr>
            <a:spLocks noGrp="1"/>
          </p:cNvSpPr>
          <p:nvPr>
            <p:ph type="title"/>
          </p:nvPr>
        </p:nvSpPr>
        <p:spPr/>
        <p:txBody>
          <a:bodyPr/>
          <a:lstStyle/>
          <a:p>
            <a:r>
              <a:rPr lang="nl-NL" dirty="0"/>
              <a:t>Behandeling</a:t>
            </a:r>
          </a:p>
        </p:txBody>
      </p:sp>
      <p:sp>
        <p:nvSpPr>
          <p:cNvPr id="3" name="Tijdelijke aanduiding voor inhoud 2">
            <a:extLst>
              <a:ext uri="{FF2B5EF4-FFF2-40B4-BE49-F238E27FC236}">
                <a16:creationId xmlns:a16="http://schemas.microsoft.com/office/drawing/2014/main" id="{4F370E47-7E7F-4631-B57D-79E793975D0A}"/>
              </a:ext>
            </a:extLst>
          </p:cNvPr>
          <p:cNvSpPr>
            <a:spLocks noGrp="1"/>
          </p:cNvSpPr>
          <p:nvPr>
            <p:ph idx="1"/>
          </p:nvPr>
        </p:nvSpPr>
        <p:spPr/>
        <p:txBody>
          <a:bodyPr>
            <a:normAutofit fontScale="77500" lnSpcReduction="20000"/>
          </a:bodyPr>
          <a:lstStyle/>
          <a:p>
            <a:r>
              <a:rPr lang="nl-NL" dirty="0"/>
              <a:t>Onder de microscoop kan materiaal bekeken worden dat door middel van een </a:t>
            </a:r>
            <a:r>
              <a:rPr lang="nl-NL" dirty="0" err="1"/>
              <a:t>kropswab</a:t>
            </a:r>
            <a:r>
              <a:rPr lang="nl-NL" dirty="0"/>
              <a:t> verkregen is. Na een kleuring van het materiaal kunnen de gisten dan gezien worden. Omdat deze normaal in kleine hoeveelheden voorkomen, is het niet 100% bewijzend voor ziekte. Bij kropverzuring worden vaak grote hoeveelheden gisten gezien, die zich aan het vermenigvuldigen zijn. Met medicatie zal den gistinfectie aangepakt worden. Daarnaast zal er ook een  middel voorgeschreven worden wat de kroplediging bevorderd. Erg belangrijk is ook dat er wordt gezocht naar de reden van het ontstaan. Vaak heeft de gist immers pas de kans gekregen om ziekte te veroorzaken nadat de kip verzwakt is geraakt door een andere oorzaak, zoals een infectie of verkeerde voeding.</a:t>
            </a:r>
          </a:p>
        </p:txBody>
      </p:sp>
    </p:spTree>
    <p:extLst>
      <p:ext uri="{BB962C8B-B14F-4D97-AF65-F5344CB8AC3E}">
        <p14:creationId xmlns:p14="http://schemas.microsoft.com/office/powerpoint/2010/main" val="14422372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FBB86C-61C3-4A51-853A-505D84386A87}"/>
              </a:ext>
            </a:extLst>
          </p:cNvPr>
          <p:cNvSpPr>
            <a:spLocks noGrp="1"/>
          </p:cNvSpPr>
          <p:nvPr>
            <p:ph type="title"/>
          </p:nvPr>
        </p:nvSpPr>
        <p:spPr/>
        <p:txBody>
          <a:bodyPr/>
          <a:lstStyle/>
          <a:p>
            <a:r>
              <a:rPr lang="nl-NL" dirty="0" err="1"/>
              <a:t>Aspergillose</a:t>
            </a:r>
            <a:endParaRPr lang="nl-NL" dirty="0"/>
          </a:p>
        </p:txBody>
      </p:sp>
      <p:pic>
        <p:nvPicPr>
          <p:cNvPr id="4" name="Tijdelijke aanduiding voor inhoud 3">
            <a:extLst>
              <a:ext uri="{FF2B5EF4-FFF2-40B4-BE49-F238E27FC236}">
                <a16:creationId xmlns:a16="http://schemas.microsoft.com/office/drawing/2014/main" id="{EB4974C8-C453-4AD5-9401-391B11852284}"/>
              </a:ext>
            </a:extLst>
          </p:cNvPr>
          <p:cNvPicPr>
            <a:picLocks noGrp="1" noChangeAspect="1"/>
          </p:cNvPicPr>
          <p:nvPr>
            <p:ph idx="1"/>
          </p:nvPr>
        </p:nvPicPr>
        <p:blipFill>
          <a:blip r:embed="rId2"/>
          <a:stretch>
            <a:fillRect/>
          </a:stretch>
        </p:blipFill>
        <p:spPr>
          <a:xfrm>
            <a:off x="1547664" y="1268760"/>
            <a:ext cx="4953000" cy="3409950"/>
          </a:xfrm>
          <a:prstGeom prst="rect">
            <a:avLst/>
          </a:prstGeom>
        </p:spPr>
      </p:pic>
      <p:sp>
        <p:nvSpPr>
          <p:cNvPr id="5" name="Rechthoek 4">
            <a:extLst>
              <a:ext uri="{FF2B5EF4-FFF2-40B4-BE49-F238E27FC236}">
                <a16:creationId xmlns:a16="http://schemas.microsoft.com/office/drawing/2014/main" id="{C5AE53C6-D79A-42C2-96AB-8A748A972D93}"/>
              </a:ext>
            </a:extLst>
          </p:cNvPr>
          <p:cNvSpPr/>
          <p:nvPr/>
        </p:nvSpPr>
        <p:spPr>
          <a:xfrm>
            <a:off x="3707904" y="4509120"/>
            <a:ext cx="4572000" cy="1754326"/>
          </a:xfrm>
          <a:prstGeom prst="rect">
            <a:avLst/>
          </a:prstGeom>
        </p:spPr>
        <p:txBody>
          <a:bodyPr>
            <a:spAutoFit/>
          </a:bodyPr>
          <a:lstStyle/>
          <a:p>
            <a:br>
              <a:rPr lang="nl-NL" dirty="0"/>
            </a:br>
            <a:r>
              <a:rPr lang="nl-NL" i="1" dirty="0">
                <a:solidFill>
                  <a:srgbClr val="635A50"/>
                </a:solidFill>
                <a:latin typeface="museo-slab-w01-100"/>
              </a:rPr>
              <a:t>Foto van de longen van een jonge papegaai overleden aan acute </a:t>
            </a:r>
            <a:r>
              <a:rPr lang="nl-NL" i="1" dirty="0" err="1">
                <a:solidFill>
                  <a:srgbClr val="635A50"/>
                </a:solidFill>
                <a:latin typeface="museo-slab-w01-100"/>
              </a:rPr>
              <a:t>Aspergillose</a:t>
            </a:r>
            <a:r>
              <a:rPr lang="nl-NL" i="1" dirty="0">
                <a:solidFill>
                  <a:srgbClr val="635A50"/>
                </a:solidFill>
                <a:latin typeface="museo-slab-w01-100"/>
              </a:rPr>
              <a:t>. Er zijn zeer veel schimmelhaarden aanwezig in het longweefsel (zie bijv. de pijlen)  en de luchtzakken.</a:t>
            </a:r>
            <a:endParaRPr lang="nl-NL" dirty="0"/>
          </a:p>
        </p:txBody>
      </p:sp>
    </p:spTree>
    <p:extLst>
      <p:ext uri="{BB962C8B-B14F-4D97-AF65-F5344CB8AC3E}">
        <p14:creationId xmlns:p14="http://schemas.microsoft.com/office/powerpoint/2010/main" val="37898162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D33FC0-DFF2-4182-8CD8-5250236C5D45}"/>
              </a:ext>
            </a:extLst>
          </p:cNvPr>
          <p:cNvSpPr>
            <a:spLocks noGrp="1"/>
          </p:cNvSpPr>
          <p:nvPr>
            <p:ph type="title"/>
          </p:nvPr>
        </p:nvSpPr>
        <p:spPr/>
        <p:txBody>
          <a:bodyPr/>
          <a:lstStyle/>
          <a:p>
            <a:r>
              <a:rPr lang="nl-NL" dirty="0" err="1"/>
              <a:t>Aspergillose</a:t>
            </a:r>
            <a:endParaRPr lang="nl-NL" dirty="0"/>
          </a:p>
        </p:txBody>
      </p:sp>
      <p:sp>
        <p:nvSpPr>
          <p:cNvPr id="3" name="Tijdelijke aanduiding voor inhoud 2">
            <a:extLst>
              <a:ext uri="{FF2B5EF4-FFF2-40B4-BE49-F238E27FC236}">
                <a16:creationId xmlns:a16="http://schemas.microsoft.com/office/drawing/2014/main" id="{0C3647C7-AA71-4FEE-AF29-4758F7E93279}"/>
              </a:ext>
            </a:extLst>
          </p:cNvPr>
          <p:cNvSpPr>
            <a:spLocks noGrp="1"/>
          </p:cNvSpPr>
          <p:nvPr>
            <p:ph idx="1"/>
          </p:nvPr>
        </p:nvSpPr>
        <p:spPr/>
        <p:txBody>
          <a:bodyPr>
            <a:normAutofit fontScale="85000" lnSpcReduction="10000"/>
          </a:bodyPr>
          <a:lstStyle/>
          <a:p>
            <a:r>
              <a:rPr lang="nl-NL" dirty="0"/>
              <a:t>Komt voor bij </a:t>
            </a:r>
            <a:r>
              <a:rPr lang="nl-NL" dirty="0" err="1"/>
              <a:t>papegaaiachtigen</a:t>
            </a:r>
            <a:r>
              <a:rPr lang="nl-NL" dirty="0"/>
              <a:t>, roofvogels en kippen</a:t>
            </a:r>
          </a:p>
          <a:p>
            <a:r>
              <a:rPr lang="nl-NL" dirty="0"/>
              <a:t>De verschijnselen die kunnen optreden bij </a:t>
            </a:r>
            <a:r>
              <a:rPr lang="nl-NL" dirty="0" err="1"/>
              <a:t>Aspergillose</a:t>
            </a:r>
            <a:r>
              <a:rPr lang="nl-NL" dirty="0"/>
              <a:t> hangen erg af van de plaatsen in het lichaam waar de schimmelt groeit, de toestand van het immuunsysteem van de patiënt en de mate van besmetting.</a:t>
            </a:r>
          </a:p>
          <a:p>
            <a:r>
              <a:rPr lang="nl-NL" dirty="0"/>
              <a:t>Bij acute, heftige infecties worden vogels zeer snel ziek en treden er meestal zeer ernstige klachten op zo als benauwdheid en het stoppen met eten. Zonder (en helaas soms ook met) behandeling bij een vogelspecialist komen deze vogels vaak binnen een week te overlijden.</a:t>
            </a:r>
          </a:p>
          <a:p>
            <a:endParaRPr lang="nl-NL" dirty="0"/>
          </a:p>
        </p:txBody>
      </p:sp>
    </p:spTree>
    <p:extLst>
      <p:ext uri="{BB962C8B-B14F-4D97-AF65-F5344CB8AC3E}">
        <p14:creationId xmlns:p14="http://schemas.microsoft.com/office/powerpoint/2010/main" val="1584676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Benauwdheid</a:t>
            </a:r>
          </a:p>
        </p:txBody>
      </p:sp>
      <p:sp>
        <p:nvSpPr>
          <p:cNvPr id="3" name="Tijdelijke aanduiding voor inhoud 2"/>
          <p:cNvSpPr>
            <a:spLocks noGrp="1"/>
          </p:cNvSpPr>
          <p:nvPr>
            <p:ph idx="1"/>
          </p:nvPr>
        </p:nvSpPr>
        <p:spPr/>
        <p:txBody>
          <a:bodyPr/>
          <a:lstStyle/>
          <a:p>
            <a:r>
              <a:rPr lang="nl-NL" dirty="0"/>
              <a:t>Staart bij elke ademhaling op en neer gaan (wippen)</a:t>
            </a:r>
          </a:p>
          <a:p>
            <a:r>
              <a:rPr lang="nl-NL" dirty="0"/>
              <a:t>Bek open en naar adem happen</a:t>
            </a:r>
          </a:p>
          <a:p>
            <a:r>
              <a:rPr lang="nl-NL" dirty="0"/>
              <a:t>Bijgeluiden zoals rochel of tikken</a:t>
            </a:r>
          </a:p>
          <a:p>
            <a:r>
              <a:rPr lang="nl-NL" dirty="0"/>
              <a:t>Extreem: op bodem dik zitten en happen naar adem.</a:t>
            </a:r>
          </a:p>
        </p:txBody>
      </p:sp>
    </p:spTree>
    <p:extLst>
      <p:ext uri="{BB962C8B-B14F-4D97-AF65-F5344CB8AC3E}">
        <p14:creationId xmlns:p14="http://schemas.microsoft.com/office/powerpoint/2010/main" val="36054636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08DA2E-28E7-4C07-AC79-F217F9658E9D}"/>
              </a:ext>
            </a:extLst>
          </p:cNvPr>
          <p:cNvSpPr>
            <a:spLocks noGrp="1"/>
          </p:cNvSpPr>
          <p:nvPr>
            <p:ph type="title"/>
          </p:nvPr>
        </p:nvSpPr>
        <p:spPr/>
        <p:txBody>
          <a:bodyPr/>
          <a:lstStyle/>
          <a:p>
            <a:r>
              <a:rPr lang="nl-NL" dirty="0"/>
              <a:t>Oorzaken </a:t>
            </a:r>
            <a:r>
              <a:rPr lang="nl-NL" dirty="0" err="1"/>
              <a:t>Aspergillose</a:t>
            </a:r>
            <a:endParaRPr lang="nl-NL" dirty="0"/>
          </a:p>
        </p:txBody>
      </p:sp>
      <p:sp>
        <p:nvSpPr>
          <p:cNvPr id="3" name="Tijdelijke aanduiding voor inhoud 2">
            <a:extLst>
              <a:ext uri="{FF2B5EF4-FFF2-40B4-BE49-F238E27FC236}">
                <a16:creationId xmlns:a16="http://schemas.microsoft.com/office/drawing/2014/main" id="{8B65AB52-A347-48E4-BB1D-D7E9D2F85242}"/>
              </a:ext>
            </a:extLst>
          </p:cNvPr>
          <p:cNvSpPr>
            <a:spLocks noGrp="1"/>
          </p:cNvSpPr>
          <p:nvPr>
            <p:ph idx="1"/>
          </p:nvPr>
        </p:nvSpPr>
        <p:spPr/>
        <p:txBody>
          <a:bodyPr/>
          <a:lstStyle/>
          <a:p>
            <a:r>
              <a:rPr lang="nl-NL" dirty="0"/>
              <a:t>Schimmelinfectie</a:t>
            </a:r>
          </a:p>
        </p:txBody>
      </p:sp>
    </p:spTree>
    <p:extLst>
      <p:ext uri="{BB962C8B-B14F-4D97-AF65-F5344CB8AC3E}">
        <p14:creationId xmlns:p14="http://schemas.microsoft.com/office/powerpoint/2010/main" val="16556364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7C638B1-9F40-4525-B0A9-BF539F1BB122}"/>
              </a:ext>
            </a:extLst>
          </p:cNvPr>
          <p:cNvSpPr>
            <a:spLocks noGrp="1"/>
          </p:cNvSpPr>
          <p:nvPr>
            <p:ph type="title"/>
          </p:nvPr>
        </p:nvSpPr>
        <p:spPr>
          <a:xfrm>
            <a:off x="457200" y="2420888"/>
            <a:ext cx="8229600" cy="1143000"/>
          </a:xfrm>
        </p:spPr>
        <p:txBody>
          <a:bodyPr/>
          <a:lstStyle/>
          <a:p>
            <a:r>
              <a:rPr lang="nl-NL" dirty="0"/>
              <a:t>Virussen</a:t>
            </a:r>
          </a:p>
        </p:txBody>
      </p:sp>
    </p:spTree>
    <p:extLst>
      <p:ext uri="{BB962C8B-B14F-4D97-AF65-F5344CB8AC3E}">
        <p14:creationId xmlns:p14="http://schemas.microsoft.com/office/powerpoint/2010/main" val="30456221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2C1BD7-1D97-4D93-8583-4D909F52DD59}"/>
              </a:ext>
            </a:extLst>
          </p:cNvPr>
          <p:cNvSpPr>
            <a:spLocks noGrp="1"/>
          </p:cNvSpPr>
          <p:nvPr>
            <p:ph type="title"/>
          </p:nvPr>
        </p:nvSpPr>
        <p:spPr/>
        <p:txBody>
          <a:bodyPr/>
          <a:lstStyle/>
          <a:p>
            <a:r>
              <a:rPr lang="nl-NL" dirty="0"/>
              <a:t>Kliermaag verwijdingssyndroom</a:t>
            </a:r>
          </a:p>
        </p:txBody>
      </p:sp>
      <p:pic>
        <p:nvPicPr>
          <p:cNvPr id="4" name="Tijdelijke aanduiding voor inhoud 3">
            <a:extLst>
              <a:ext uri="{FF2B5EF4-FFF2-40B4-BE49-F238E27FC236}">
                <a16:creationId xmlns:a16="http://schemas.microsoft.com/office/drawing/2014/main" id="{8AB514C7-D56D-4B0E-BA12-988DB7D90923}"/>
              </a:ext>
            </a:extLst>
          </p:cNvPr>
          <p:cNvPicPr>
            <a:picLocks noGrp="1" noChangeAspect="1"/>
          </p:cNvPicPr>
          <p:nvPr>
            <p:ph idx="1"/>
          </p:nvPr>
        </p:nvPicPr>
        <p:blipFill>
          <a:blip r:embed="rId2"/>
          <a:stretch>
            <a:fillRect/>
          </a:stretch>
        </p:blipFill>
        <p:spPr>
          <a:xfrm>
            <a:off x="683568" y="2492896"/>
            <a:ext cx="7322241" cy="2733636"/>
          </a:xfrm>
          <a:prstGeom prst="rect">
            <a:avLst/>
          </a:prstGeom>
        </p:spPr>
      </p:pic>
    </p:spTree>
    <p:extLst>
      <p:ext uri="{BB962C8B-B14F-4D97-AF65-F5344CB8AC3E}">
        <p14:creationId xmlns:p14="http://schemas.microsoft.com/office/powerpoint/2010/main" val="1452843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54015F-79FD-4D65-8BB3-744AB6B930E2}"/>
              </a:ext>
            </a:extLst>
          </p:cNvPr>
          <p:cNvSpPr>
            <a:spLocks noGrp="1"/>
          </p:cNvSpPr>
          <p:nvPr>
            <p:ph type="title"/>
          </p:nvPr>
        </p:nvSpPr>
        <p:spPr/>
        <p:txBody>
          <a:bodyPr/>
          <a:lstStyle/>
          <a:p>
            <a:r>
              <a:rPr lang="nl-NL" dirty="0"/>
              <a:t>Kliermaag verwijdingssyndroom</a:t>
            </a:r>
          </a:p>
        </p:txBody>
      </p:sp>
      <p:sp>
        <p:nvSpPr>
          <p:cNvPr id="3" name="Tijdelijke aanduiding voor inhoud 2">
            <a:extLst>
              <a:ext uri="{FF2B5EF4-FFF2-40B4-BE49-F238E27FC236}">
                <a16:creationId xmlns:a16="http://schemas.microsoft.com/office/drawing/2014/main" id="{D6393DF7-41C9-447A-B817-1BE162843D04}"/>
              </a:ext>
            </a:extLst>
          </p:cNvPr>
          <p:cNvSpPr>
            <a:spLocks noGrp="1"/>
          </p:cNvSpPr>
          <p:nvPr>
            <p:ph idx="1"/>
          </p:nvPr>
        </p:nvSpPr>
        <p:spPr/>
        <p:txBody>
          <a:bodyPr>
            <a:normAutofit fontScale="47500" lnSpcReduction="20000"/>
          </a:bodyPr>
          <a:lstStyle/>
          <a:p>
            <a:r>
              <a:rPr lang="nl-NL" dirty="0"/>
              <a:t>De verschijnselen worden veroorzaakt door een aantasting van de hersenen en van de zenuwen van kliermaag, spiermaag en voorste deel van de dunne darm. De spieractiviteit van deze organen wordt hierdoor minder, en ze zullen uitrekken. Dit zorgt ervoor dat er geen goed transport meer is van voedsel naar verder gelegen delen van het maagdarmkanaal. Hierdoor ontstaat onder andere braken. Er kan onverteerd voer in de ontlasting zitten en de vogels worden mager en sloom. De verschijnselen kunnen binnen drie weken na besmetting optreden maar soms worden pas verschijnselen gezien jaren na de blootstelling aan het virus.</a:t>
            </a:r>
          </a:p>
          <a:p>
            <a:r>
              <a:rPr lang="nl-NL" dirty="0"/>
              <a:t>Naast de verschijnselen die direct door de zenuwaantasting veroorzaakt worden, kunnen de vogels vatbaarder zijn voor bijkomende infecties. Zo is de krop vaak lange tijd gevuld doordat er slechter transport naar de kliermaag is. Er kan in deze situatie makkelijk kropverzuring optreden. Ook wordt er soms diarree gezien. Dit wordt dan veroorzaakt door bacteriën of schimmels die hun kans grijpen. Ze kunnen zich snel vermenigvuldigen doordat de darminhoud niet goed verteert is. Hierin zitten dan meer voedingsstoffen dan bij een gezonde vogel.</a:t>
            </a:r>
          </a:p>
          <a:p>
            <a:r>
              <a:rPr lang="nl-NL" dirty="0"/>
              <a:t>Naast de zenuwen van het maagdarmkanaal die aangetast worden, kunnen bij sommige vogels ook andere zenuwen betrokken zijn. Vogels kunnen zwak worden in de poten als het ruggenmerg of de pootzenuwen worden aangetast. Als de ziekte de hersenen bereikt, kunnen de vogels wankel worden, draainekken en verlamd raken.</a:t>
            </a:r>
          </a:p>
          <a:p>
            <a:endParaRPr lang="nl-NL" dirty="0"/>
          </a:p>
        </p:txBody>
      </p:sp>
    </p:spTree>
    <p:extLst>
      <p:ext uri="{BB962C8B-B14F-4D97-AF65-F5344CB8AC3E}">
        <p14:creationId xmlns:p14="http://schemas.microsoft.com/office/powerpoint/2010/main" val="26421708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4EFC54-D2E5-497A-855F-2387CBD3D22F}"/>
              </a:ext>
            </a:extLst>
          </p:cNvPr>
          <p:cNvSpPr>
            <a:spLocks noGrp="1"/>
          </p:cNvSpPr>
          <p:nvPr>
            <p:ph type="title"/>
          </p:nvPr>
        </p:nvSpPr>
        <p:spPr/>
        <p:txBody>
          <a:bodyPr>
            <a:normAutofit fontScale="90000"/>
          </a:bodyPr>
          <a:lstStyle/>
          <a:p>
            <a:r>
              <a:rPr lang="nl-NL" dirty="0"/>
              <a:t>Oorzaak kliermaag verwijdingssyndroom</a:t>
            </a:r>
          </a:p>
        </p:txBody>
      </p:sp>
      <p:sp>
        <p:nvSpPr>
          <p:cNvPr id="3" name="Tijdelijke aanduiding voor inhoud 2">
            <a:extLst>
              <a:ext uri="{FF2B5EF4-FFF2-40B4-BE49-F238E27FC236}">
                <a16:creationId xmlns:a16="http://schemas.microsoft.com/office/drawing/2014/main" id="{E0ED16B6-1027-4CF1-B10D-FE8ABC6BA636}"/>
              </a:ext>
            </a:extLst>
          </p:cNvPr>
          <p:cNvSpPr>
            <a:spLocks noGrp="1"/>
          </p:cNvSpPr>
          <p:nvPr>
            <p:ph idx="1"/>
          </p:nvPr>
        </p:nvSpPr>
        <p:spPr/>
        <p:txBody>
          <a:bodyPr/>
          <a:lstStyle/>
          <a:p>
            <a:r>
              <a:rPr lang="nl-NL" dirty="0"/>
              <a:t>Virus</a:t>
            </a:r>
          </a:p>
        </p:txBody>
      </p:sp>
    </p:spTree>
    <p:extLst>
      <p:ext uri="{BB962C8B-B14F-4D97-AF65-F5344CB8AC3E}">
        <p14:creationId xmlns:p14="http://schemas.microsoft.com/office/powerpoint/2010/main" val="42623301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Draaihalsziekte</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772816"/>
            <a:ext cx="5376597"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85142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Draaihalsziekte</a:t>
            </a:r>
          </a:p>
        </p:txBody>
      </p:sp>
      <p:sp>
        <p:nvSpPr>
          <p:cNvPr id="3" name="Tijdelijke aanduiding voor inhoud 2"/>
          <p:cNvSpPr>
            <a:spLocks noGrp="1"/>
          </p:cNvSpPr>
          <p:nvPr>
            <p:ph idx="1"/>
          </p:nvPr>
        </p:nvSpPr>
        <p:spPr/>
        <p:txBody>
          <a:bodyPr>
            <a:normAutofit lnSpcReduction="10000"/>
          </a:bodyPr>
          <a:lstStyle/>
          <a:p>
            <a:r>
              <a:rPr lang="nl-NL" dirty="0"/>
              <a:t>Draainekverschijnselen</a:t>
            </a:r>
          </a:p>
          <a:p>
            <a:endParaRPr lang="nl-NL" dirty="0"/>
          </a:p>
          <a:p>
            <a:r>
              <a:rPr lang="nl-NL" dirty="0"/>
              <a:t>Evenwichtsproblemen</a:t>
            </a:r>
          </a:p>
          <a:p>
            <a:endParaRPr lang="nl-NL" dirty="0"/>
          </a:p>
          <a:p>
            <a:r>
              <a:rPr lang="nl-NL" dirty="0"/>
              <a:t>Verlammingen</a:t>
            </a:r>
          </a:p>
          <a:p>
            <a:endParaRPr lang="nl-NL" dirty="0"/>
          </a:p>
          <a:p>
            <a:r>
              <a:rPr lang="nl-NL" dirty="0" err="1"/>
              <a:t>Maag-darmstoornissen</a:t>
            </a:r>
            <a:r>
              <a:rPr lang="nl-NL" dirty="0"/>
              <a:t> (ontlasting is stopverfachtig van kleur tot lichtgeel tot wit)</a:t>
            </a:r>
          </a:p>
        </p:txBody>
      </p:sp>
    </p:spTree>
    <p:extLst>
      <p:ext uri="{BB962C8B-B14F-4D97-AF65-F5344CB8AC3E}">
        <p14:creationId xmlns:p14="http://schemas.microsoft.com/office/powerpoint/2010/main" val="26350274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Oorzaken draaihalsziekte</a:t>
            </a:r>
          </a:p>
        </p:txBody>
      </p:sp>
      <p:sp>
        <p:nvSpPr>
          <p:cNvPr id="3" name="Tijdelijke aanduiding voor inhoud 2"/>
          <p:cNvSpPr>
            <a:spLocks noGrp="1"/>
          </p:cNvSpPr>
          <p:nvPr>
            <p:ph idx="1"/>
          </p:nvPr>
        </p:nvSpPr>
        <p:spPr/>
        <p:txBody>
          <a:bodyPr/>
          <a:lstStyle/>
          <a:p>
            <a:pPr marL="0" indent="0">
              <a:buNone/>
            </a:pPr>
            <a:endParaRPr lang="nl-NL" dirty="0"/>
          </a:p>
          <a:p>
            <a:r>
              <a:rPr lang="nl-NL" dirty="0"/>
              <a:t>PHV 3 virus</a:t>
            </a:r>
          </a:p>
          <a:p>
            <a:endParaRPr lang="nl-NL" dirty="0"/>
          </a:p>
          <a:p>
            <a:r>
              <a:rPr lang="nl-NL" dirty="0"/>
              <a:t>Niet te verwarren met huiskamervogels die tegen een raam vliegen en dezelfde symptomen vertonen</a:t>
            </a:r>
          </a:p>
        </p:txBody>
      </p:sp>
    </p:spTree>
    <p:extLst>
      <p:ext uri="{BB962C8B-B14F-4D97-AF65-F5344CB8AC3E}">
        <p14:creationId xmlns:p14="http://schemas.microsoft.com/office/powerpoint/2010/main" val="17002579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Kruipersziekte</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7" y="2060848"/>
            <a:ext cx="3648405"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976222"/>
            <a:ext cx="3761240" cy="2820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5148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Veerstructuur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2132856"/>
            <a:ext cx="3342117" cy="2506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2153461"/>
            <a:ext cx="3312368" cy="2487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2220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Oorzaken benauwdheid</a:t>
            </a:r>
          </a:p>
        </p:txBody>
      </p:sp>
      <p:sp>
        <p:nvSpPr>
          <p:cNvPr id="3" name="Tijdelijke aanduiding voor inhoud 2"/>
          <p:cNvSpPr>
            <a:spLocks noGrp="1"/>
          </p:cNvSpPr>
          <p:nvPr>
            <p:ph idx="1"/>
          </p:nvPr>
        </p:nvSpPr>
        <p:spPr/>
        <p:txBody>
          <a:bodyPr/>
          <a:lstStyle/>
          <a:p>
            <a:r>
              <a:rPr lang="nl-NL" dirty="0"/>
              <a:t>Infectie van de luchtwegen door bacteriën, virussen of schimmels</a:t>
            </a:r>
          </a:p>
          <a:p>
            <a:r>
              <a:rPr lang="nl-NL" dirty="0"/>
              <a:t>Longwormen, luchtpijpmijten </a:t>
            </a:r>
          </a:p>
          <a:p>
            <a:r>
              <a:rPr lang="nl-NL" dirty="0"/>
              <a:t>Tekort aan vitamine A</a:t>
            </a:r>
          </a:p>
          <a:p>
            <a:r>
              <a:rPr lang="nl-NL" dirty="0"/>
              <a:t>Verslikken in voedsel of zaadje</a:t>
            </a:r>
          </a:p>
          <a:p>
            <a:r>
              <a:rPr lang="nl-NL" dirty="0"/>
              <a:t>Legnood of vetgezwel in de buik</a:t>
            </a:r>
          </a:p>
          <a:p>
            <a:r>
              <a:rPr lang="nl-NL" dirty="0"/>
              <a:t>SPOED!!!</a:t>
            </a:r>
          </a:p>
          <a:p>
            <a:endParaRPr lang="nl-NL" dirty="0"/>
          </a:p>
        </p:txBody>
      </p:sp>
    </p:spTree>
    <p:extLst>
      <p:ext uri="{BB962C8B-B14F-4D97-AF65-F5344CB8AC3E}">
        <p14:creationId xmlns:p14="http://schemas.microsoft.com/office/powerpoint/2010/main" val="34502034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Kruipersziekte</a:t>
            </a:r>
          </a:p>
        </p:txBody>
      </p:sp>
      <p:sp>
        <p:nvSpPr>
          <p:cNvPr id="3" name="Tijdelijke aanduiding voor inhoud 2"/>
          <p:cNvSpPr>
            <a:spLocks noGrp="1"/>
          </p:cNvSpPr>
          <p:nvPr>
            <p:ph idx="1"/>
          </p:nvPr>
        </p:nvSpPr>
        <p:spPr/>
        <p:txBody>
          <a:bodyPr>
            <a:normAutofit fontScale="85000" lnSpcReduction="10000"/>
          </a:bodyPr>
          <a:lstStyle/>
          <a:p>
            <a:r>
              <a:rPr lang="nl-NL" dirty="0"/>
              <a:t>Wordt ook wel French </a:t>
            </a:r>
            <a:r>
              <a:rPr lang="nl-NL" dirty="0" err="1"/>
              <a:t>Moult</a:t>
            </a:r>
            <a:r>
              <a:rPr lang="nl-NL" dirty="0"/>
              <a:t> genoemd</a:t>
            </a:r>
          </a:p>
          <a:p>
            <a:r>
              <a:rPr lang="nl-NL" dirty="0"/>
              <a:t>Grote sterfte onder jonge vogels bij acute besmetting</a:t>
            </a:r>
          </a:p>
          <a:p>
            <a:r>
              <a:rPr lang="nl-NL" dirty="0"/>
              <a:t>Jonge vogels (die overleven) verliezen door onverklaarbare reden vleugelpennen en staartpennen net voordat ze uitvliegen</a:t>
            </a:r>
          </a:p>
          <a:p>
            <a:r>
              <a:rPr lang="nl-NL" dirty="0"/>
              <a:t>Kunnen niet of nauwelijks vliegen (kruipers)</a:t>
            </a:r>
          </a:p>
          <a:p>
            <a:r>
              <a:rPr lang="nl-NL" dirty="0"/>
              <a:t>Roodbruine substantie in de schachten van de pennen</a:t>
            </a:r>
          </a:p>
          <a:p>
            <a:r>
              <a:rPr lang="nl-NL" dirty="0"/>
              <a:t>Uiteinden van de pennen zit een knik, een soort verzwakking</a:t>
            </a:r>
          </a:p>
          <a:p>
            <a:r>
              <a:rPr lang="nl-NL" dirty="0"/>
              <a:t>Oudere vogels zijn dragers</a:t>
            </a:r>
          </a:p>
          <a:p>
            <a:endParaRPr lang="nl-NL" dirty="0"/>
          </a:p>
        </p:txBody>
      </p:sp>
    </p:spTree>
    <p:extLst>
      <p:ext uri="{BB962C8B-B14F-4D97-AF65-F5344CB8AC3E}">
        <p14:creationId xmlns:p14="http://schemas.microsoft.com/office/powerpoint/2010/main" val="33038144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Oorzaken</a:t>
            </a:r>
          </a:p>
        </p:txBody>
      </p:sp>
      <p:sp>
        <p:nvSpPr>
          <p:cNvPr id="3" name="Tijdelijke aanduiding voor inhoud 2"/>
          <p:cNvSpPr>
            <a:spLocks noGrp="1"/>
          </p:cNvSpPr>
          <p:nvPr>
            <p:ph idx="1"/>
          </p:nvPr>
        </p:nvSpPr>
        <p:spPr/>
        <p:txBody>
          <a:bodyPr/>
          <a:lstStyle/>
          <a:p>
            <a:r>
              <a:rPr lang="nl-NL" dirty="0" err="1"/>
              <a:t>Polyomavirus</a:t>
            </a:r>
            <a:endParaRPr lang="nl-NL" dirty="0"/>
          </a:p>
          <a:p>
            <a:endParaRPr lang="nl-NL" dirty="0"/>
          </a:p>
          <a:p>
            <a:r>
              <a:rPr lang="nl-NL" dirty="0"/>
              <a:t>Bij grasparkieten is het ook bekend als BFD (</a:t>
            </a:r>
            <a:r>
              <a:rPr lang="nl-NL" dirty="0" err="1"/>
              <a:t>Budgerigar</a:t>
            </a:r>
            <a:r>
              <a:rPr lang="nl-NL" dirty="0"/>
              <a:t> </a:t>
            </a:r>
            <a:r>
              <a:rPr lang="nl-NL" dirty="0" err="1"/>
              <a:t>Fledgling</a:t>
            </a:r>
            <a:r>
              <a:rPr lang="nl-NL" dirty="0"/>
              <a:t> </a:t>
            </a:r>
            <a:r>
              <a:rPr lang="nl-NL" dirty="0" err="1"/>
              <a:t>Disease</a:t>
            </a:r>
            <a:r>
              <a:rPr lang="nl-NL" dirty="0"/>
              <a:t>)</a:t>
            </a:r>
          </a:p>
          <a:p>
            <a:endParaRPr lang="nl-NL" dirty="0"/>
          </a:p>
          <a:p>
            <a:r>
              <a:rPr lang="nl-NL" dirty="0"/>
              <a:t>Bij </a:t>
            </a:r>
            <a:r>
              <a:rPr lang="nl-NL" dirty="0" err="1"/>
              <a:t>agaporniden</a:t>
            </a:r>
            <a:r>
              <a:rPr lang="nl-NL" dirty="0"/>
              <a:t> is het ook bekend als </a:t>
            </a:r>
            <a:r>
              <a:rPr lang="nl-NL" dirty="0" err="1"/>
              <a:t>polyfolliculits</a:t>
            </a:r>
            <a:r>
              <a:rPr lang="nl-NL" dirty="0"/>
              <a:t> (meerdere kleine veren uit 1 follikel)</a:t>
            </a:r>
          </a:p>
        </p:txBody>
      </p:sp>
    </p:spTree>
    <p:extLst>
      <p:ext uri="{BB962C8B-B14F-4D97-AF65-F5344CB8AC3E}">
        <p14:creationId xmlns:p14="http://schemas.microsoft.com/office/powerpoint/2010/main" val="39300843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Bek en </a:t>
            </a:r>
            <a:r>
              <a:rPr lang="nl-NL" dirty="0" err="1"/>
              <a:t>vederrot</a:t>
            </a:r>
            <a:r>
              <a:rPr lang="nl-NL" dirty="0"/>
              <a:t> (PBFD)</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132856"/>
            <a:ext cx="3888432" cy="2588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120102"/>
            <a:ext cx="4009761" cy="2571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1186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Bek en </a:t>
            </a:r>
            <a:r>
              <a:rPr lang="nl-NL" dirty="0" err="1"/>
              <a:t>vederrot</a:t>
            </a:r>
            <a:r>
              <a:rPr lang="nl-NL" dirty="0"/>
              <a:t> (PBFD)</a:t>
            </a:r>
          </a:p>
        </p:txBody>
      </p:sp>
      <p:sp>
        <p:nvSpPr>
          <p:cNvPr id="3" name="Tijdelijke aanduiding voor inhoud 2"/>
          <p:cNvSpPr>
            <a:spLocks noGrp="1"/>
          </p:cNvSpPr>
          <p:nvPr>
            <p:ph idx="1"/>
          </p:nvPr>
        </p:nvSpPr>
        <p:spPr/>
        <p:txBody>
          <a:bodyPr>
            <a:normAutofit fontScale="92500" lnSpcReduction="10000"/>
          </a:bodyPr>
          <a:lstStyle/>
          <a:p>
            <a:r>
              <a:rPr lang="nl-NL" dirty="0"/>
              <a:t>Veren die op onverklaarbare manier uitvallen</a:t>
            </a:r>
          </a:p>
          <a:p>
            <a:r>
              <a:rPr lang="nl-NL" dirty="0"/>
              <a:t>Veren die </a:t>
            </a:r>
            <a:r>
              <a:rPr lang="nl-NL" dirty="0" err="1"/>
              <a:t>abnomale</a:t>
            </a:r>
            <a:r>
              <a:rPr lang="nl-NL" dirty="0"/>
              <a:t> dikke schacht hebben</a:t>
            </a:r>
          </a:p>
          <a:p>
            <a:r>
              <a:rPr lang="nl-NL" dirty="0"/>
              <a:t>Bij jonge vogels een lichte groeiachterstand</a:t>
            </a:r>
          </a:p>
          <a:p>
            <a:r>
              <a:rPr lang="nl-NL" dirty="0"/>
              <a:t>Gestolde bloed op de uitgevallen veren</a:t>
            </a:r>
          </a:p>
          <a:p>
            <a:r>
              <a:rPr lang="nl-NL" dirty="0"/>
              <a:t>De uitgevallen veren veroorzaken open plekken die rood zijn</a:t>
            </a:r>
          </a:p>
          <a:p>
            <a:r>
              <a:rPr lang="nl-NL" dirty="0"/>
              <a:t>Aanwezige veren dof</a:t>
            </a:r>
          </a:p>
          <a:p>
            <a:r>
              <a:rPr lang="nl-NL" dirty="0"/>
              <a:t>Dunne, groene ontlasting</a:t>
            </a:r>
          </a:p>
          <a:p>
            <a:r>
              <a:rPr lang="nl-NL" dirty="0"/>
              <a:t>Vogel is minder actief</a:t>
            </a:r>
          </a:p>
        </p:txBody>
      </p:sp>
    </p:spTree>
    <p:extLst>
      <p:ext uri="{BB962C8B-B14F-4D97-AF65-F5344CB8AC3E}">
        <p14:creationId xmlns:p14="http://schemas.microsoft.com/office/powerpoint/2010/main" val="37240353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Oorzaken bek en </a:t>
            </a:r>
            <a:r>
              <a:rPr lang="nl-NL" dirty="0" err="1"/>
              <a:t>verderrot</a:t>
            </a:r>
            <a:endParaRPr lang="nl-NL" dirty="0"/>
          </a:p>
        </p:txBody>
      </p:sp>
      <p:sp>
        <p:nvSpPr>
          <p:cNvPr id="3" name="Tijdelijke aanduiding voor inhoud 2"/>
          <p:cNvSpPr>
            <a:spLocks noGrp="1"/>
          </p:cNvSpPr>
          <p:nvPr>
            <p:ph idx="1"/>
          </p:nvPr>
        </p:nvSpPr>
        <p:spPr/>
        <p:txBody>
          <a:bodyPr>
            <a:normAutofit fontScale="77500" lnSpcReduction="20000"/>
          </a:bodyPr>
          <a:lstStyle/>
          <a:p>
            <a:r>
              <a:rPr lang="nl-NL" dirty="0"/>
              <a:t>Veroorzaakt door een virus die in twee varianten voorkomt nl:</a:t>
            </a:r>
          </a:p>
          <a:p>
            <a:r>
              <a:rPr lang="nl-NL" dirty="0"/>
              <a:t>- in de veren </a:t>
            </a:r>
          </a:p>
          <a:p>
            <a:r>
              <a:rPr lang="nl-NL" dirty="0"/>
              <a:t>- in het bloed</a:t>
            </a:r>
          </a:p>
          <a:p>
            <a:endParaRPr lang="nl-NL" dirty="0"/>
          </a:p>
          <a:p>
            <a:r>
              <a:rPr lang="nl-NL" dirty="0"/>
              <a:t>In de veren: dan is de vogel nog niet ziek, maar kan ziekte wel overbrengen. Na 3 maanden weer testen, dan zijn er 2 opties:</a:t>
            </a:r>
          </a:p>
          <a:p>
            <a:endParaRPr lang="nl-NL" dirty="0"/>
          </a:p>
          <a:p>
            <a:r>
              <a:rPr lang="nl-NL" dirty="0"/>
              <a:t>Optie 1: vogel is virus kwijt uit zijn veren</a:t>
            </a:r>
          </a:p>
          <a:p>
            <a:r>
              <a:rPr lang="nl-NL" dirty="0"/>
              <a:t>Optie 2: het virus is in zijn bloed gekomen (vogel is ten dode opgeschreven)</a:t>
            </a:r>
          </a:p>
        </p:txBody>
      </p:sp>
    </p:spTree>
    <p:extLst>
      <p:ext uri="{BB962C8B-B14F-4D97-AF65-F5344CB8AC3E}">
        <p14:creationId xmlns:p14="http://schemas.microsoft.com/office/powerpoint/2010/main" val="33565729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Oorzaken vervolg</a:t>
            </a:r>
          </a:p>
        </p:txBody>
      </p:sp>
      <p:sp>
        <p:nvSpPr>
          <p:cNvPr id="3" name="Tijdelijke aanduiding voor inhoud 2"/>
          <p:cNvSpPr>
            <a:spLocks noGrp="1"/>
          </p:cNvSpPr>
          <p:nvPr>
            <p:ph idx="1"/>
          </p:nvPr>
        </p:nvSpPr>
        <p:spPr/>
        <p:txBody>
          <a:bodyPr/>
          <a:lstStyle/>
          <a:p>
            <a:r>
              <a:rPr lang="nl-NL" dirty="0"/>
              <a:t>Virus besmet de cellen in de bek en in de veren en dood deze</a:t>
            </a:r>
          </a:p>
          <a:p>
            <a:r>
              <a:rPr lang="nl-NL" dirty="0"/>
              <a:t>Virus tast ook de afweercellen aan, waardoor de vogel vatbaarder wordt voor andere vogelziekten</a:t>
            </a:r>
          </a:p>
          <a:p>
            <a:r>
              <a:rPr lang="nl-NL" dirty="0"/>
              <a:t>Alleen parkieten en papegaaien zijn vatbaar voor dit virus</a:t>
            </a:r>
          </a:p>
        </p:txBody>
      </p:sp>
    </p:spTree>
    <p:extLst>
      <p:ext uri="{BB962C8B-B14F-4D97-AF65-F5344CB8AC3E}">
        <p14:creationId xmlns:p14="http://schemas.microsoft.com/office/powerpoint/2010/main" val="5871437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Papegaaienziekte</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2132856"/>
            <a:ext cx="4320480"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34918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Papegaaienziekte (psittacosis)</a:t>
            </a:r>
          </a:p>
        </p:txBody>
      </p:sp>
      <p:sp>
        <p:nvSpPr>
          <p:cNvPr id="5" name="Tijdelijke aanduiding voor inhoud 4"/>
          <p:cNvSpPr>
            <a:spLocks noGrp="1"/>
          </p:cNvSpPr>
          <p:nvPr>
            <p:ph idx="1"/>
          </p:nvPr>
        </p:nvSpPr>
        <p:spPr/>
        <p:txBody>
          <a:bodyPr/>
          <a:lstStyle/>
          <a:p>
            <a:r>
              <a:rPr lang="nl-NL" dirty="0" err="1"/>
              <a:t>Zoönose</a:t>
            </a:r>
            <a:r>
              <a:rPr lang="nl-NL" dirty="0"/>
              <a:t>!!!</a:t>
            </a:r>
          </a:p>
          <a:p>
            <a:r>
              <a:rPr lang="nl-NL" dirty="0"/>
              <a:t>Geen erg duidelijke symptomen</a:t>
            </a:r>
          </a:p>
          <a:p>
            <a:r>
              <a:rPr lang="nl-NL" dirty="0"/>
              <a:t>Symptomen lijken op </a:t>
            </a:r>
            <a:r>
              <a:rPr lang="nl-NL" dirty="0" err="1"/>
              <a:t>griepsverschijnselen</a:t>
            </a:r>
            <a:endParaRPr lang="nl-NL" dirty="0"/>
          </a:p>
          <a:p>
            <a:r>
              <a:rPr lang="nl-NL" dirty="0"/>
              <a:t>Opgezette veren</a:t>
            </a:r>
          </a:p>
          <a:p>
            <a:r>
              <a:rPr lang="nl-NL" dirty="0"/>
              <a:t>Kortademig</a:t>
            </a:r>
          </a:p>
          <a:p>
            <a:r>
              <a:rPr lang="nl-NL" dirty="0"/>
              <a:t>Ontstoken ogen</a:t>
            </a:r>
          </a:p>
          <a:p>
            <a:r>
              <a:rPr lang="nl-NL" dirty="0"/>
              <a:t>‘</a:t>
            </a:r>
            <a:r>
              <a:rPr lang="nl-NL" dirty="0" err="1"/>
              <a:t>lopende’neus</a:t>
            </a:r>
            <a:endParaRPr lang="nl-NL" dirty="0"/>
          </a:p>
        </p:txBody>
      </p:sp>
    </p:spTree>
    <p:extLst>
      <p:ext uri="{BB962C8B-B14F-4D97-AF65-F5344CB8AC3E}">
        <p14:creationId xmlns:p14="http://schemas.microsoft.com/office/powerpoint/2010/main" val="14364635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Oorzaken papegaaienziekte</a:t>
            </a:r>
          </a:p>
        </p:txBody>
      </p:sp>
      <p:sp>
        <p:nvSpPr>
          <p:cNvPr id="3" name="Tijdelijke aanduiding voor inhoud 2"/>
          <p:cNvSpPr>
            <a:spLocks noGrp="1"/>
          </p:cNvSpPr>
          <p:nvPr>
            <p:ph idx="1"/>
          </p:nvPr>
        </p:nvSpPr>
        <p:spPr/>
        <p:txBody>
          <a:bodyPr/>
          <a:lstStyle/>
          <a:p>
            <a:endParaRPr lang="nl-NL" dirty="0"/>
          </a:p>
          <a:p>
            <a:r>
              <a:rPr lang="nl-NL" dirty="0"/>
              <a:t>virus</a:t>
            </a:r>
          </a:p>
        </p:txBody>
      </p:sp>
    </p:spTree>
    <p:extLst>
      <p:ext uri="{BB962C8B-B14F-4D97-AF65-F5344CB8AC3E}">
        <p14:creationId xmlns:p14="http://schemas.microsoft.com/office/powerpoint/2010/main" val="10845159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30D994-6574-42A4-A3AB-F38A68057AFF}"/>
              </a:ext>
            </a:extLst>
          </p:cNvPr>
          <p:cNvSpPr>
            <a:spLocks noGrp="1"/>
          </p:cNvSpPr>
          <p:nvPr>
            <p:ph type="title"/>
          </p:nvPr>
        </p:nvSpPr>
        <p:spPr/>
        <p:txBody>
          <a:bodyPr/>
          <a:lstStyle/>
          <a:p>
            <a:r>
              <a:rPr lang="nl-NL" dirty="0" err="1"/>
              <a:t>Paramyxovirus</a:t>
            </a:r>
            <a:r>
              <a:rPr lang="nl-NL" dirty="0"/>
              <a:t>/Pseudovogelpest</a:t>
            </a:r>
          </a:p>
        </p:txBody>
      </p:sp>
      <p:pic>
        <p:nvPicPr>
          <p:cNvPr id="4" name="Tijdelijke aanduiding voor inhoud 3">
            <a:extLst>
              <a:ext uri="{FF2B5EF4-FFF2-40B4-BE49-F238E27FC236}">
                <a16:creationId xmlns:a16="http://schemas.microsoft.com/office/drawing/2014/main" id="{D42E6F8A-4F97-4064-867D-FA86F8AB18C4}"/>
              </a:ext>
            </a:extLst>
          </p:cNvPr>
          <p:cNvPicPr>
            <a:picLocks noGrp="1" noChangeAspect="1"/>
          </p:cNvPicPr>
          <p:nvPr>
            <p:ph idx="1"/>
          </p:nvPr>
        </p:nvPicPr>
        <p:blipFill>
          <a:blip r:embed="rId2"/>
          <a:stretch>
            <a:fillRect/>
          </a:stretch>
        </p:blipFill>
        <p:spPr>
          <a:xfrm>
            <a:off x="275293" y="2060848"/>
            <a:ext cx="4129871" cy="2808312"/>
          </a:xfrm>
          <a:prstGeom prst="rect">
            <a:avLst/>
          </a:prstGeom>
        </p:spPr>
      </p:pic>
      <p:pic>
        <p:nvPicPr>
          <p:cNvPr id="5" name="Afbeelding 4">
            <a:extLst>
              <a:ext uri="{FF2B5EF4-FFF2-40B4-BE49-F238E27FC236}">
                <a16:creationId xmlns:a16="http://schemas.microsoft.com/office/drawing/2014/main" id="{64943135-3794-4B1F-AECA-D5F86244CA98}"/>
              </a:ext>
            </a:extLst>
          </p:cNvPr>
          <p:cNvPicPr>
            <a:picLocks noChangeAspect="1"/>
          </p:cNvPicPr>
          <p:nvPr/>
        </p:nvPicPr>
        <p:blipFill>
          <a:blip r:embed="rId3"/>
          <a:stretch>
            <a:fillRect/>
          </a:stretch>
        </p:blipFill>
        <p:spPr>
          <a:xfrm>
            <a:off x="4499992" y="2204864"/>
            <a:ext cx="4518248" cy="2259124"/>
          </a:xfrm>
          <a:prstGeom prst="rect">
            <a:avLst/>
          </a:prstGeom>
        </p:spPr>
      </p:pic>
    </p:spTree>
    <p:extLst>
      <p:ext uri="{BB962C8B-B14F-4D97-AF65-F5344CB8AC3E}">
        <p14:creationId xmlns:p14="http://schemas.microsoft.com/office/powerpoint/2010/main" val="218483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Diarree</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556792"/>
            <a:ext cx="3096344" cy="2916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067944" y="1610717"/>
            <a:ext cx="4587184"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76456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B64F43-6DB2-4B10-B473-3FE3D0F91E8F}"/>
              </a:ext>
            </a:extLst>
          </p:cNvPr>
          <p:cNvSpPr>
            <a:spLocks noGrp="1"/>
          </p:cNvSpPr>
          <p:nvPr>
            <p:ph type="title"/>
          </p:nvPr>
        </p:nvSpPr>
        <p:spPr/>
        <p:txBody>
          <a:bodyPr/>
          <a:lstStyle/>
          <a:p>
            <a:r>
              <a:rPr lang="nl-NL" dirty="0" err="1"/>
              <a:t>Paramyxovirus</a:t>
            </a:r>
            <a:r>
              <a:rPr lang="nl-NL" dirty="0"/>
              <a:t>/Pseudovogelpest</a:t>
            </a:r>
            <a:endParaRPr lang="nl-NL" b="1" dirty="0"/>
          </a:p>
        </p:txBody>
      </p:sp>
      <p:sp>
        <p:nvSpPr>
          <p:cNvPr id="3" name="Tijdelijke aanduiding voor inhoud 2">
            <a:extLst>
              <a:ext uri="{FF2B5EF4-FFF2-40B4-BE49-F238E27FC236}">
                <a16:creationId xmlns:a16="http://schemas.microsoft.com/office/drawing/2014/main" id="{03C6C17E-658F-4A17-9E7B-1D099218E1FC}"/>
              </a:ext>
            </a:extLst>
          </p:cNvPr>
          <p:cNvSpPr>
            <a:spLocks noGrp="1"/>
          </p:cNvSpPr>
          <p:nvPr>
            <p:ph idx="1"/>
          </p:nvPr>
        </p:nvSpPr>
        <p:spPr/>
        <p:txBody>
          <a:bodyPr>
            <a:normAutofit fontScale="85000" lnSpcReduction="20000"/>
          </a:bodyPr>
          <a:lstStyle/>
          <a:p>
            <a:pPr marL="0" indent="0">
              <a:buNone/>
            </a:pPr>
            <a:r>
              <a:rPr lang="nl-NL" b="1" dirty="0"/>
              <a:t>PMV-1/NCD</a:t>
            </a:r>
          </a:p>
          <a:p>
            <a:r>
              <a:rPr lang="nl-NL" dirty="0"/>
              <a:t>De meest bekende variant van het virus type 1 is datgene wat New </a:t>
            </a:r>
            <a:r>
              <a:rPr lang="nl-NL" dirty="0" err="1"/>
              <a:t>Castle</a:t>
            </a:r>
            <a:r>
              <a:rPr lang="nl-NL" dirty="0"/>
              <a:t> </a:t>
            </a:r>
            <a:r>
              <a:rPr lang="nl-NL" dirty="0" err="1"/>
              <a:t>Disease</a:t>
            </a:r>
            <a:r>
              <a:rPr lang="nl-NL" dirty="0"/>
              <a:t> veroorzaakt (het NCD-virus).</a:t>
            </a:r>
          </a:p>
          <a:p>
            <a:r>
              <a:rPr lang="nl-NL" dirty="0"/>
              <a:t>Erg ziekteverwekkende stammen van het NCD-virus kunnen plotselinge dood veroorzaken zonder dat voorafgaand daaraan ziekte is gezien. Ziekteverschijnselen die gezien worden zijn: diarree, niet eten en benauwdheid. Bij een wat langzamer verloop van de ziekte kunnen de kippen zenuwverschijnselen hebben zoals evenwichtsproblemen.</a:t>
            </a:r>
          </a:p>
          <a:p>
            <a:pPr fontAlgn="base"/>
            <a:endParaRPr lang="nl-NL" sz="2400" dirty="0"/>
          </a:p>
          <a:p>
            <a:endParaRPr lang="nl-NL" dirty="0"/>
          </a:p>
        </p:txBody>
      </p:sp>
    </p:spTree>
    <p:extLst>
      <p:ext uri="{BB962C8B-B14F-4D97-AF65-F5344CB8AC3E}">
        <p14:creationId xmlns:p14="http://schemas.microsoft.com/office/powerpoint/2010/main" val="26455321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00F5DB-A1FF-4E39-BEA2-D15445D8EF89}"/>
              </a:ext>
            </a:extLst>
          </p:cNvPr>
          <p:cNvSpPr>
            <a:spLocks noGrp="1"/>
          </p:cNvSpPr>
          <p:nvPr>
            <p:ph type="title"/>
          </p:nvPr>
        </p:nvSpPr>
        <p:spPr/>
        <p:txBody>
          <a:bodyPr/>
          <a:lstStyle/>
          <a:p>
            <a:r>
              <a:rPr lang="nl-NL" dirty="0" err="1"/>
              <a:t>Paramyxovirus</a:t>
            </a:r>
            <a:r>
              <a:rPr lang="nl-NL" dirty="0"/>
              <a:t>/Pseudovogelpest</a:t>
            </a:r>
          </a:p>
        </p:txBody>
      </p:sp>
      <p:sp>
        <p:nvSpPr>
          <p:cNvPr id="3" name="Tijdelijke aanduiding voor inhoud 2">
            <a:extLst>
              <a:ext uri="{FF2B5EF4-FFF2-40B4-BE49-F238E27FC236}">
                <a16:creationId xmlns:a16="http://schemas.microsoft.com/office/drawing/2014/main" id="{BB1E8D44-B872-4CCD-8992-8B728D38939F}"/>
              </a:ext>
            </a:extLst>
          </p:cNvPr>
          <p:cNvSpPr>
            <a:spLocks noGrp="1"/>
          </p:cNvSpPr>
          <p:nvPr>
            <p:ph idx="1"/>
          </p:nvPr>
        </p:nvSpPr>
        <p:spPr/>
        <p:txBody>
          <a:bodyPr>
            <a:normAutofit fontScale="77500" lnSpcReduction="20000"/>
          </a:bodyPr>
          <a:lstStyle/>
          <a:p>
            <a:pPr marL="0" indent="0">
              <a:buNone/>
            </a:pPr>
            <a:r>
              <a:rPr lang="nl-NL" b="1" dirty="0"/>
              <a:t>PMV-1/</a:t>
            </a:r>
            <a:r>
              <a:rPr lang="nl-NL" b="1" dirty="0" err="1"/>
              <a:t>Pigeon</a:t>
            </a:r>
            <a:endParaRPr lang="nl-NL" b="1" dirty="0"/>
          </a:p>
          <a:p>
            <a:r>
              <a:rPr lang="nl-NL" dirty="0"/>
              <a:t>Bij duiven komt ook </a:t>
            </a:r>
            <a:r>
              <a:rPr lang="nl-NL" dirty="0" err="1"/>
              <a:t>paramyxovirus</a:t>
            </a:r>
            <a:r>
              <a:rPr lang="nl-NL" dirty="0"/>
              <a:t> type 1 voor, maar in een andere variant. Deze lijkt erg op het NCD-virus. Na opname van het virus gaan duiven meer drinken, ze eten minder, krijgen diarree en kunnen braken. Het meest typisch zijn de zenuwverschijnselen: ze trillen met de vleugels en kop en kunnen draainekken. Jonge duiven kunnen sterven door de ziekte, oudere kunnen genezen in drie tot vier weken.</a:t>
            </a:r>
          </a:p>
          <a:p>
            <a:r>
              <a:rPr lang="nl-NL" dirty="0"/>
              <a:t>Bij andere vogelsoorten kan het virus type 1 een grote hoeveelheid vage verschijnselen zoals bindvliesontsteking, ademhalingsproblemen, diarree en zenuwverschijnselen veroorzaken.</a:t>
            </a:r>
          </a:p>
          <a:p>
            <a:pPr marL="0" indent="0">
              <a:buNone/>
            </a:pPr>
            <a:endParaRPr lang="nl-NL" dirty="0"/>
          </a:p>
        </p:txBody>
      </p:sp>
    </p:spTree>
    <p:extLst>
      <p:ext uri="{BB962C8B-B14F-4D97-AF65-F5344CB8AC3E}">
        <p14:creationId xmlns:p14="http://schemas.microsoft.com/office/powerpoint/2010/main" val="40158862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55FE67-2D59-4AB3-AEB2-6913BA735F05}"/>
              </a:ext>
            </a:extLst>
          </p:cNvPr>
          <p:cNvSpPr>
            <a:spLocks noGrp="1"/>
          </p:cNvSpPr>
          <p:nvPr>
            <p:ph type="title"/>
          </p:nvPr>
        </p:nvSpPr>
        <p:spPr/>
        <p:txBody>
          <a:bodyPr/>
          <a:lstStyle/>
          <a:p>
            <a:r>
              <a:rPr lang="nl-NL" dirty="0" err="1"/>
              <a:t>Paramyxovirus</a:t>
            </a:r>
            <a:r>
              <a:rPr lang="nl-NL" dirty="0"/>
              <a:t>/Pseudovogelpest</a:t>
            </a:r>
          </a:p>
        </p:txBody>
      </p:sp>
      <p:sp>
        <p:nvSpPr>
          <p:cNvPr id="3" name="Tijdelijke aanduiding voor inhoud 2">
            <a:extLst>
              <a:ext uri="{FF2B5EF4-FFF2-40B4-BE49-F238E27FC236}">
                <a16:creationId xmlns:a16="http://schemas.microsoft.com/office/drawing/2014/main" id="{62CD398A-1703-40C3-9B09-A26B7F0314CF}"/>
              </a:ext>
            </a:extLst>
          </p:cNvPr>
          <p:cNvSpPr>
            <a:spLocks noGrp="1"/>
          </p:cNvSpPr>
          <p:nvPr>
            <p:ph idx="1"/>
          </p:nvPr>
        </p:nvSpPr>
        <p:spPr/>
        <p:txBody>
          <a:bodyPr>
            <a:normAutofit fontScale="85000" lnSpcReduction="20000"/>
          </a:bodyPr>
          <a:lstStyle/>
          <a:p>
            <a:pPr marL="0" indent="0">
              <a:buNone/>
            </a:pPr>
            <a:r>
              <a:rPr lang="nl-NL" b="1" dirty="0"/>
              <a:t>PMV-3</a:t>
            </a:r>
          </a:p>
          <a:p>
            <a:r>
              <a:rPr lang="nl-NL" dirty="0"/>
              <a:t>Deze variant van het virus veroorzaakt vooral ziekte bij zangvogels en </a:t>
            </a:r>
            <a:r>
              <a:rPr lang="nl-NL" dirty="0" err="1"/>
              <a:t>papegaaiachtigen</a:t>
            </a:r>
            <a:r>
              <a:rPr lang="nl-NL" dirty="0"/>
              <a:t>. Bij vogels zoals </a:t>
            </a:r>
            <a:r>
              <a:rPr lang="nl-NL" dirty="0" err="1"/>
              <a:t>gould</a:t>
            </a:r>
            <a:r>
              <a:rPr lang="nl-NL" dirty="0"/>
              <a:t> </a:t>
            </a:r>
            <a:r>
              <a:rPr lang="nl-NL" dirty="0" err="1"/>
              <a:t>amadines</a:t>
            </a:r>
            <a:r>
              <a:rPr lang="nl-NL" dirty="0"/>
              <a:t> en verschillende soorten vinken, geeft besmetting in het begin een bindvliesontsteking, daarna ontstaat gele diarree, moeilijk eten en moeite met ademhalen. Een deel van de vogels kan sterven, een ander deel geneest.</a:t>
            </a:r>
          </a:p>
          <a:p>
            <a:r>
              <a:rPr lang="nl-NL" dirty="0"/>
              <a:t>Bij </a:t>
            </a:r>
            <a:r>
              <a:rPr lang="nl-NL" dirty="0" err="1"/>
              <a:t>papegaaiachtigen</a:t>
            </a:r>
            <a:r>
              <a:rPr lang="nl-NL" dirty="0"/>
              <a:t> vallen de zenuwverschijnselen het meeste op. Deze zijn hetzelfde als bij duiven met PMV-1.  Hiernaast kunnen de lever en nieren aangetast zijn en de vogels kunnen diarree hebben.</a:t>
            </a:r>
          </a:p>
          <a:p>
            <a:endParaRPr lang="nl-NL" dirty="0"/>
          </a:p>
        </p:txBody>
      </p:sp>
    </p:spTree>
    <p:extLst>
      <p:ext uri="{BB962C8B-B14F-4D97-AF65-F5344CB8AC3E}">
        <p14:creationId xmlns:p14="http://schemas.microsoft.com/office/powerpoint/2010/main" val="13691488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582BBF-7CE8-4D13-9603-930429F44661}"/>
              </a:ext>
            </a:extLst>
          </p:cNvPr>
          <p:cNvSpPr>
            <a:spLocks noGrp="1"/>
          </p:cNvSpPr>
          <p:nvPr>
            <p:ph type="title"/>
          </p:nvPr>
        </p:nvSpPr>
        <p:spPr/>
        <p:txBody>
          <a:bodyPr>
            <a:normAutofit fontScale="90000"/>
          </a:bodyPr>
          <a:lstStyle/>
          <a:p>
            <a:r>
              <a:rPr lang="nl-NL" dirty="0"/>
              <a:t>Oorzaken </a:t>
            </a:r>
            <a:r>
              <a:rPr lang="nl-NL" dirty="0" err="1"/>
              <a:t>Paramyxovirus</a:t>
            </a:r>
            <a:r>
              <a:rPr lang="nl-NL" dirty="0"/>
              <a:t>/Pseudovogelpest</a:t>
            </a:r>
          </a:p>
        </p:txBody>
      </p:sp>
      <p:sp>
        <p:nvSpPr>
          <p:cNvPr id="3" name="Tijdelijke aanduiding voor inhoud 2">
            <a:extLst>
              <a:ext uri="{FF2B5EF4-FFF2-40B4-BE49-F238E27FC236}">
                <a16:creationId xmlns:a16="http://schemas.microsoft.com/office/drawing/2014/main" id="{72093E7C-AE72-40AC-BC51-BD737501BD8B}"/>
              </a:ext>
            </a:extLst>
          </p:cNvPr>
          <p:cNvSpPr>
            <a:spLocks noGrp="1"/>
          </p:cNvSpPr>
          <p:nvPr>
            <p:ph idx="1"/>
          </p:nvPr>
        </p:nvSpPr>
        <p:spPr/>
        <p:txBody>
          <a:bodyPr>
            <a:normAutofit/>
          </a:bodyPr>
          <a:lstStyle/>
          <a:p>
            <a:pPr marL="0" indent="0">
              <a:buNone/>
            </a:pPr>
            <a:r>
              <a:rPr lang="nl-NL" sz="2000" b="1" dirty="0"/>
              <a:t>Pseudovogelpest = ziekte van Newcastle of </a:t>
            </a:r>
            <a:r>
              <a:rPr lang="nl-NL" sz="2000" b="1" dirty="0" err="1"/>
              <a:t>paramyxo</a:t>
            </a:r>
            <a:r>
              <a:rPr lang="nl-NL" sz="2000" b="1" dirty="0"/>
              <a:t> (duiven)</a:t>
            </a:r>
          </a:p>
          <a:p>
            <a:r>
              <a:rPr lang="nl-NL" sz="2000" dirty="0"/>
              <a:t>De overdracht gebeurt via de lucht op korte afstand, via dragers zoals wilde vogels en via de mens (kleding, schoenen,…).</a:t>
            </a:r>
            <a:br>
              <a:rPr lang="nl-NL" sz="2000" dirty="0"/>
            </a:br>
            <a:r>
              <a:rPr lang="nl-NL" sz="2000" dirty="0"/>
              <a:t>Er is geen behandeling mogelijk! Er is wel een preventieve vaccinatie mogelijk!</a:t>
            </a:r>
          </a:p>
          <a:p>
            <a:pPr marL="0" indent="0">
              <a:buNone/>
            </a:pPr>
            <a:endParaRPr lang="nl-NL" sz="2000" dirty="0"/>
          </a:p>
          <a:p>
            <a:pPr marL="0" indent="0">
              <a:buNone/>
            </a:pPr>
            <a:r>
              <a:rPr lang="nl-NL" sz="2000" b="1" dirty="0"/>
              <a:t>Vogelpest = kippengriep (maar kalkoen is gevoeliger dan kip)</a:t>
            </a:r>
          </a:p>
          <a:p>
            <a:r>
              <a:rPr lang="nl-NL" sz="2000" dirty="0"/>
              <a:t>De overdracht gebeurt via de lucht over zelfs lange afstand, via dragers zoals wilde vogels en via de mens (kleding, schoenen,…).</a:t>
            </a:r>
            <a:br>
              <a:rPr lang="nl-NL" sz="2000" dirty="0"/>
            </a:br>
            <a:r>
              <a:rPr lang="nl-NL" sz="2000" dirty="0"/>
              <a:t>Er is geen behandeling mogelijk! Er is ook geen preventieve vaccinatie mogelijk!</a:t>
            </a:r>
          </a:p>
        </p:txBody>
      </p:sp>
    </p:spTree>
    <p:extLst>
      <p:ext uri="{BB962C8B-B14F-4D97-AF65-F5344CB8AC3E}">
        <p14:creationId xmlns:p14="http://schemas.microsoft.com/office/powerpoint/2010/main" val="2491384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357169-90CF-4E12-A5F1-ABC2C74BBD04}"/>
              </a:ext>
            </a:extLst>
          </p:cNvPr>
          <p:cNvSpPr>
            <a:spLocks noGrp="1"/>
          </p:cNvSpPr>
          <p:nvPr>
            <p:ph type="title"/>
          </p:nvPr>
        </p:nvSpPr>
        <p:spPr/>
        <p:txBody>
          <a:bodyPr/>
          <a:lstStyle/>
          <a:p>
            <a:r>
              <a:rPr lang="nl-NL" dirty="0"/>
              <a:t>Pokken/hapziekte</a:t>
            </a:r>
          </a:p>
        </p:txBody>
      </p:sp>
      <p:pic>
        <p:nvPicPr>
          <p:cNvPr id="4" name="Tijdelijke aanduiding voor inhoud 3">
            <a:extLst>
              <a:ext uri="{FF2B5EF4-FFF2-40B4-BE49-F238E27FC236}">
                <a16:creationId xmlns:a16="http://schemas.microsoft.com/office/drawing/2014/main" id="{1BBB42B1-8C12-44BB-BD86-B5F5FA17855F}"/>
              </a:ext>
            </a:extLst>
          </p:cNvPr>
          <p:cNvPicPr>
            <a:picLocks noGrp="1" noChangeAspect="1"/>
          </p:cNvPicPr>
          <p:nvPr>
            <p:ph idx="1"/>
          </p:nvPr>
        </p:nvPicPr>
        <p:blipFill>
          <a:blip r:embed="rId2"/>
          <a:stretch>
            <a:fillRect/>
          </a:stretch>
        </p:blipFill>
        <p:spPr>
          <a:xfrm>
            <a:off x="755576" y="1700808"/>
            <a:ext cx="3394472" cy="4525963"/>
          </a:xfrm>
          <a:prstGeom prst="rect">
            <a:avLst/>
          </a:prstGeom>
        </p:spPr>
      </p:pic>
      <p:pic>
        <p:nvPicPr>
          <p:cNvPr id="5" name="Afbeelding 4">
            <a:extLst>
              <a:ext uri="{FF2B5EF4-FFF2-40B4-BE49-F238E27FC236}">
                <a16:creationId xmlns:a16="http://schemas.microsoft.com/office/drawing/2014/main" id="{E40315C6-FF6D-46EA-85EB-2BF3FD103131}"/>
              </a:ext>
            </a:extLst>
          </p:cNvPr>
          <p:cNvPicPr>
            <a:picLocks noChangeAspect="1"/>
          </p:cNvPicPr>
          <p:nvPr/>
        </p:nvPicPr>
        <p:blipFill>
          <a:blip r:embed="rId3"/>
          <a:stretch>
            <a:fillRect/>
          </a:stretch>
        </p:blipFill>
        <p:spPr>
          <a:xfrm>
            <a:off x="4283968" y="2420888"/>
            <a:ext cx="4402832" cy="3185382"/>
          </a:xfrm>
          <a:prstGeom prst="rect">
            <a:avLst/>
          </a:prstGeom>
        </p:spPr>
      </p:pic>
    </p:spTree>
    <p:extLst>
      <p:ext uri="{BB962C8B-B14F-4D97-AF65-F5344CB8AC3E}">
        <p14:creationId xmlns:p14="http://schemas.microsoft.com/office/powerpoint/2010/main" val="17950525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5FE0D2-E3D6-4438-8C50-4FEAD1950867}"/>
              </a:ext>
            </a:extLst>
          </p:cNvPr>
          <p:cNvSpPr>
            <a:spLocks noGrp="1"/>
          </p:cNvSpPr>
          <p:nvPr>
            <p:ph type="title"/>
          </p:nvPr>
        </p:nvSpPr>
        <p:spPr/>
        <p:txBody>
          <a:bodyPr/>
          <a:lstStyle/>
          <a:p>
            <a:r>
              <a:rPr lang="nl-NL" dirty="0"/>
              <a:t>Pokken/hapziekte</a:t>
            </a:r>
          </a:p>
        </p:txBody>
      </p:sp>
      <p:sp>
        <p:nvSpPr>
          <p:cNvPr id="3" name="Tijdelijke aanduiding voor inhoud 2">
            <a:extLst>
              <a:ext uri="{FF2B5EF4-FFF2-40B4-BE49-F238E27FC236}">
                <a16:creationId xmlns:a16="http://schemas.microsoft.com/office/drawing/2014/main" id="{584C1B87-1A69-48B4-B592-235FFF464639}"/>
              </a:ext>
            </a:extLst>
          </p:cNvPr>
          <p:cNvSpPr>
            <a:spLocks noGrp="1"/>
          </p:cNvSpPr>
          <p:nvPr>
            <p:ph idx="1"/>
          </p:nvPr>
        </p:nvSpPr>
        <p:spPr/>
        <p:txBody>
          <a:bodyPr>
            <a:normAutofit/>
          </a:bodyPr>
          <a:lstStyle/>
          <a:p>
            <a:r>
              <a:rPr lang="nl-NL" sz="2400" b="1" dirty="0"/>
              <a:t>Huidvorm/droge pokken</a:t>
            </a:r>
          </a:p>
          <a:p>
            <a:pPr marL="0" indent="0">
              <a:buNone/>
            </a:pPr>
            <a:r>
              <a:rPr lang="nl-NL" sz="2400" dirty="0"/>
              <a:t>Deze wordt vooral gezien bij roofvogels en zangvogels. Er ontstaan bulten op de </a:t>
            </a:r>
            <a:r>
              <a:rPr lang="nl-NL" sz="2400" dirty="0" err="1"/>
              <a:t>onbevederde</a:t>
            </a:r>
            <a:r>
              <a:rPr lang="nl-NL" sz="2400" dirty="0"/>
              <a:t> huid rond ogen, snavel, neusgaten en aan de voeten. De bultjes worden blaasjes die opengaan. Er ontstaat een korst die er na een aantal dagen tot weken afvalt.</a:t>
            </a:r>
          </a:p>
        </p:txBody>
      </p:sp>
    </p:spTree>
    <p:extLst>
      <p:ext uri="{BB962C8B-B14F-4D97-AF65-F5344CB8AC3E}">
        <p14:creationId xmlns:p14="http://schemas.microsoft.com/office/powerpoint/2010/main" val="12364208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C73E8A-0BA1-4677-92A2-A18148E96FA2}"/>
              </a:ext>
            </a:extLst>
          </p:cNvPr>
          <p:cNvSpPr>
            <a:spLocks noGrp="1"/>
          </p:cNvSpPr>
          <p:nvPr>
            <p:ph type="title"/>
          </p:nvPr>
        </p:nvSpPr>
        <p:spPr>
          <a:xfrm>
            <a:off x="457200" y="255977"/>
            <a:ext cx="8229600" cy="1143000"/>
          </a:xfrm>
        </p:spPr>
        <p:txBody>
          <a:bodyPr/>
          <a:lstStyle/>
          <a:p>
            <a:r>
              <a:rPr lang="nl-NL" dirty="0"/>
              <a:t>Pokken/hapziekte</a:t>
            </a:r>
          </a:p>
        </p:txBody>
      </p:sp>
      <p:sp>
        <p:nvSpPr>
          <p:cNvPr id="3" name="Tijdelijke aanduiding voor inhoud 2">
            <a:extLst>
              <a:ext uri="{FF2B5EF4-FFF2-40B4-BE49-F238E27FC236}">
                <a16:creationId xmlns:a16="http://schemas.microsoft.com/office/drawing/2014/main" id="{5823448E-DB6E-46D3-90C2-AF349764BF40}"/>
              </a:ext>
            </a:extLst>
          </p:cNvPr>
          <p:cNvSpPr>
            <a:spLocks noGrp="1"/>
          </p:cNvSpPr>
          <p:nvPr>
            <p:ph idx="1"/>
          </p:nvPr>
        </p:nvSpPr>
        <p:spPr>
          <a:xfrm>
            <a:off x="457200" y="1618861"/>
            <a:ext cx="8229600" cy="4525963"/>
          </a:xfrm>
        </p:spPr>
        <p:txBody>
          <a:bodyPr>
            <a:normAutofit/>
          </a:bodyPr>
          <a:lstStyle/>
          <a:p>
            <a:r>
              <a:rPr lang="nl-NL" sz="2400" b="1" dirty="0"/>
              <a:t>Natte pokken</a:t>
            </a:r>
          </a:p>
          <a:p>
            <a:pPr marL="0" indent="0">
              <a:buNone/>
            </a:pPr>
            <a:r>
              <a:rPr lang="nl-NL" sz="2400" dirty="0"/>
              <a:t>Komt vooral voor bij papegaai- en </a:t>
            </a:r>
            <a:r>
              <a:rPr lang="nl-NL" sz="2400" dirty="0" err="1"/>
              <a:t>parkietachtigen</a:t>
            </a:r>
            <a:r>
              <a:rPr lang="nl-NL" sz="2400" dirty="0"/>
              <a:t>, sommige duiven en </a:t>
            </a:r>
            <a:r>
              <a:rPr lang="nl-NL" sz="2400" dirty="0" err="1"/>
              <a:t>fazantachtigen</a:t>
            </a:r>
            <a:r>
              <a:rPr lang="nl-NL" sz="2400" dirty="0"/>
              <a:t>. Hierbij ontstaan de pokken op het slijmvlies van de tong en keel. Deze geven problemen met eten en zelfs ademen. Ook bloeden ze gemakkelijk.</a:t>
            </a:r>
          </a:p>
        </p:txBody>
      </p:sp>
    </p:spTree>
    <p:extLst>
      <p:ext uri="{BB962C8B-B14F-4D97-AF65-F5344CB8AC3E}">
        <p14:creationId xmlns:p14="http://schemas.microsoft.com/office/powerpoint/2010/main" val="23125136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363F12-8474-49E8-805A-9FA8A66C64F9}"/>
              </a:ext>
            </a:extLst>
          </p:cNvPr>
          <p:cNvSpPr>
            <a:spLocks noGrp="1"/>
          </p:cNvSpPr>
          <p:nvPr>
            <p:ph type="title"/>
          </p:nvPr>
        </p:nvSpPr>
        <p:spPr/>
        <p:txBody>
          <a:bodyPr/>
          <a:lstStyle/>
          <a:p>
            <a:r>
              <a:rPr lang="nl-NL" dirty="0"/>
              <a:t>Pokken/hapziekte</a:t>
            </a:r>
          </a:p>
        </p:txBody>
      </p:sp>
      <p:sp>
        <p:nvSpPr>
          <p:cNvPr id="3" name="Tijdelijke aanduiding voor inhoud 2">
            <a:extLst>
              <a:ext uri="{FF2B5EF4-FFF2-40B4-BE49-F238E27FC236}">
                <a16:creationId xmlns:a16="http://schemas.microsoft.com/office/drawing/2014/main" id="{21C7BBB3-4F61-46F8-B218-6575C5ABE08E}"/>
              </a:ext>
            </a:extLst>
          </p:cNvPr>
          <p:cNvSpPr>
            <a:spLocks noGrp="1"/>
          </p:cNvSpPr>
          <p:nvPr>
            <p:ph idx="1"/>
          </p:nvPr>
        </p:nvSpPr>
        <p:spPr/>
        <p:txBody>
          <a:bodyPr>
            <a:normAutofit/>
          </a:bodyPr>
          <a:lstStyle/>
          <a:p>
            <a:r>
              <a:rPr lang="nl-NL" sz="2400" b="1" dirty="0"/>
              <a:t>Vorm met bloedvergiftiging</a:t>
            </a:r>
          </a:p>
          <a:p>
            <a:pPr marL="0" indent="0">
              <a:buNone/>
            </a:pPr>
            <a:r>
              <a:rPr lang="nl-NL" sz="2400" dirty="0"/>
              <a:t>Dit is de meest dodelijke vorm. Het komt vooral voor bij kanaries en vinken. Het virus zorgt voor een longontsteking en de vogels zijn erg benauwd. Ze ‘happen’ naar lucht (hapziekte). De vogels zijn acuut ziek, ze zitten bol, stoppen met eten en het grootste deel (70% tot wel 99%) sterven binnen drie dagen. Er zijn vaak geen pokken op de huid te zien, daarom is de diagnose tijdens het leven moeilijk te stellen. De ziekte kan ook langzamer gaan, de vogels sterven dan vaak na enkele maanden.</a:t>
            </a:r>
          </a:p>
        </p:txBody>
      </p:sp>
    </p:spTree>
    <p:extLst>
      <p:ext uri="{BB962C8B-B14F-4D97-AF65-F5344CB8AC3E}">
        <p14:creationId xmlns:p14="http://schemas.microsoft.com/office/powerpoint/2010/main" val="22592771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49FEB3-F4A3-4121-8223-4AB837751B7C}"/>
              </a:ext>
            </a:extLst>
          </p:cNvPr>
          <p:cNvSpPr>
            <a:spLocks noGrp="1"/>
          </p:cNvSpPr>
          <p:nvPr>
            <p:ph type="title"/>
          </p:nvPr>
        </p:nvSpPr>
        <p:spPr/>
        <p:txBody>
          <a:bodyPr/>
          <a:lstStyle/>
          <a:p>
            <a:r>
              <a:rPr lang="nl-NL" dirty="0"/>
              <a:t>Oorzaak pokken/hapziekte</a:t>
            </a:r>
          </a:p>
        </p:txBody>
      </p:sp>
      <p:sp>
        <p:nvSpPr>
          <p:cNvPr id="3" name="Tijdelijke aanduiding voor inhoud 2">
            <a:extLst>
              <a:ext uri="{FF2B5EF4-FFF2-40B4-BE49-F238E27FC236}">
                <a16:creationId xmlns:a16="http://schemas.microsoft.com/office/drawing/2014/main" id="{7ACF46D8-3DA4-4166-8667-5D59B853C5E8}"/>
              </a:ext>
            </a:extLst>
          </p:cNvPr>
          <p:cNvSpPr>
            <a:spLocks noGrp="1"/>
          </p:cNvSpPr>
          <p:nvPr>
            <p:ph idx="1"/>
          </p:nvPr>
        </p:nvSpPr>
        <p:spPr/>
        <p:txBody>
          <a:bodyPr>
            <a:normAutofit/>
          </a:bodyPr>
          <a:lstStyle/>
          <a:p>
            <a:pPr marL="0" indent="0">
              <a:buNone/>
            </a:pPr>
            <a:r>
              <a:rPr lang="nl-NL" sz="2400" dirty="0"/>
              <a:t>- Pokkenvirus</a:t>
            </a:r>
          </a:p>
          <a:p>
            <a:pPr marL="0" indent="0">
              <a:buNone/>
            </a:pPr>
            <a:r>
              <a:rPr lang="nl-NL" sz="2400" dirty="0"/>
              <a:t>- Het virus komt binnen door wondjes in de huid of slijmvliezen</a:t>
            </a:r>
          </a:p>
          <a:p>
            <a:pPr marL="0" indent="0">
              <a:buNone/>
            </a:pPr>
            <a:r>
              <a:rPr lang="nl-NL" sz="2400" dirty="0"/>
              <a:t>- Inenting is mogelijk. Dit beschermt een klein jaar. Vogels die al een besmetting onder de leden hebben, mogen niet ingeënt worden. De verschijnselen kunnen dan verergeren.</a:t>
            </a:r>
          </a:p>
        </p:txBody>
      </p:sp>
    </p:spTree>
    <p:extLst>
      <p:ext uri="{BB962C8B-B14F-4D97-AF65-F5344CB8AC3E}">
        <p14:creationId xmlns:p14="http://schemas.microsoft.com/office/powerpoint/2010/main" val="33681626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4A84C67-84E8-4E29-A168-9B0ECDFFD5BD}"/>
              </a:ext>
            </a:extLst>
          </p:cNvPr>
          <p:cNvSpPr>
            <a:spLocks noGrp="1"/>
          </p:cNvSpPr>
          <p:nvPr>
            <p:ph type="title"/>
          </p:nvPr>
        </p:nvSpPr>
        <p:spPr>
          <a:xfrm>
            <a:off x="457200" y="2564904"/>
            <a:ext cx="8229600" cy="1143000"/>
          </a:xfrm>
        </p:spPr>
        <p:txBody>
          <a:bodyPr/>
          <a:lstStyle/>
          <a:p>
            <a:r>
              <a:rPr lang="nl-NL" dirty="0"/>
              <a:t>Overige ziektebeelden</a:t>
            </a:r>
          </a:p>
        </p:txBody>
      </p:sp>
    </p:spTree>
    <p:extLst>
      <p:ext uri="{BB962C8B-B14F-4D97-AF65-F5344CB8AC3E}">
        <p14:creationId xmlns:p14="http://schemas.microsoft.com/office/powerpoint/2010/main" val="3875936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Diarree</a:t>
            </a:r>
          </a:p>
        </p:txBody>
      </p:sp>
      <p:sp>
        <p:nvSpPr>
          <p:cNvPr id="3" name="Tijdelijke aanduiding voor inhoud 2"/>
          <p:cNvSpPr>
            <a:spLocks noGrp="1"/>
          </p:cNvSpPr>
          <p:nvPr>
            <p:ph idx="1"/>
          </p:nvPr>
        </p:nvSpPr>
        <p:spPr/>
        <p:txBody>
          <a:bodyPr/>
          <a:lstStyle/>
          <a:p>
            <a:r>
              <a:rPr lang="nl-NL" dirty="0"/>
              <a:t>Lusteloos in elkaar in elkaar zitten</a:t>
            </a:r>
          </a:p>
          <a:p>
            <a:r>
              <a:rPr lang="nl-NL" dirty="0"/>
              <a:t>Kop tussen de veren </a:t>
            </a:r>
          </a:p>
          <a:p>
            <a:r>
              <a:rPr lang="nl-NL" dirty="0"/>
              <a:t>Dunne ontlasting</a:t>
            </a:r>
          </a:p>
        </p:txBody>
      </p:sp>
    </p:spTree>
    <p:extLst>
      <p:ext uri="{BB962C8B-B14F-4D97-AF65-F5344CB8AC3E}">
        <p14:creationId xmlns:p14="http://schemas.microsoft.com/office/powerpoint/2010/main" val="300333591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Legnood</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3983" y="1844824"/>
            <a:ext cx="4764439"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201" y="1844824"/>
            <a:ext cx="4016939"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06051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Legnood</a:t>
            </a:r>
          </a:p>
        </p:txBody>
      </p:sp>
      <p:sp>
        <p:nvSpPr>
          <p:cNvPr id="3" name="Tijdelijke aanduiding voor inhoud 2"/>
          <p:cNvSpPr>
            <a:spLocks noGrp="1"/>
          </p:cNvSpPr>
          <p:nvPr>
            <p:ph idx="1"/>
          </p:nvPr>
        </p:nvSpPr>
        <p:spPr/>
        <p:txBody>
          <a:bodyPr/>
          <a:lstStyle/>
          <a:p>
            <a:r>
              <a:rPr lang="nl-NL" dirty="0"/>
              <a:t>Pop verlaat nest en gaat met opgezette veren op de bodem zitten</a:t>
            </a:r>
          </a:p>
          <a:p>
            <a:r>
              <a:rPr lang="nl-NL" dirty="0"/>
              <a:t>Pop zit op de stok met een dikke bobbel bij de cloaca</a:t>
            </a:r>
          </a:p>
        </p:txBody>
      </p:sp>
    </p:spTree>
    <p:extLst>
      <p:ext uri="{BB962C8B-B14F-4D97-AF65-F5344CB8AC3E}">
        <p14:creationId xmlns:p14="http://schemas.microsoft.com/office/powerpoint/2010/main" val="76927079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Oorzaken legnood</a:t>
            </a:r>
          </a:p>
        </p:txBody>
      </p:sp>
      <p:sp>
        <p:nvSpPr>
          <p:cNvPr id="3" name="Tijdelijke aanduiding voor inhoud 2"/>
          <p:cNvSpPr>
            <a:spLocks noGrp="1"/>
          </p:cNvSpPr>
          <p:nvPr>
            <p:ph idx="1"/>
          </p:nvPr>
        </p:nvSpPr>
        <p:spPr/>
        <p:txBody>
          <a:bodyPr/>
          <a:lstStyle/>
          <a:p>
            <a:r>
              <a:rPr lang="nl-NL" dirty="0"/>
              <a:t>Te jonge popjes</a:t>
            </a:r>
          </a:p>
          <a:p>
            <a:r>
              <a:rPr lang="nl-NL" dirty="0"/>
              <a:t>Te intensieve kwekerij (meer dan 3 rondes)</a:t>
            </a:r>
          </a:p>
          <a:p>
            <a:r>
              <a:rPr lang="nl-NL" dirty="0"/>
              <a:t>Grote wisselingen in de temperatuur</a:t>
            </a:r>
          </a:p>
          <a:p>
            <a:r>
              <a:rPr lang="nl-NL" dirty="0"/>
              <a:t>Te weinig kalk</a:t>
            </a:r>
          </a:p>
          <a:p>
            <a:endParaRPr lang="nl-NL" dirty="0"/>
          </a:p>
        </p:txBody>
      </p:sp>
    </p:spTree>
    <p:extLst>
      <p:ext uri="{BB962C8B-B14F-4D97-AF65-F5344CB8AC3E}">
        <p14:creationId xmlns:p14="http://schemas.microsoft.com/office/powerpoint/2010/main" val="4014649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Oorzaken diarree</a:t>
            </a:r>
          </a:p>
        </p:txBody>
      </p:sp>
      <p:sp>
        <p:nvSpPr>
          <p:cNvPr id="3" name="Tijdelijke aanduiding voor inhoud 2"/>
          <p:cNvSpPr>
            <a:spLocks noGrp="1"/>
          </p:cNvSpPr>
          <p:nvPr>
            <p:ph idx="1"/>
          </p:nvPr>
        </p:nvSpPr>
        <p:spPr/>
        <p:txBody>
          <a:bodyPr>
            <a:normAutofit lnSpcReduction="10000"/>
          </a:bodyPr>
          <a:lstStyle/>
          <a:p>
            <a:r>
              <a:rPr lang="nl-NL" dirty="0"/>
              <a:t>Bedorven voedsel</a:t>
            </a:r>
          </a:p>
          <a:p>
            <a:r>
              <a:rPr lang="nl-NL" dirty="0"/>
              <a:t>Te koud drinkwater</a:t>
            </a:r>
          </a:p>
          <a:p>
            <a:r>
              <a:rPr lang="nl-NL" dirty="0"/>
              <a:t>Teveel ijzer in de voeding</a:t>
            </a:r>
          </a:p>
          <a:p>
            <a:r>
              <a:rPr lang="nl-NL" dirty="0"/>
              <a:t>Teveel vochtopname</a:t>
            </a:r>
          </a:p>
          <a:p>
            <a:r>
              <a:rPr lang="nl-NL" dirty="0"/>
              <a:t>Tochtige huisvesting</a:t>
            </a:r>
          </a:p>
          <a:p>
            <a:r>
              <a:rPr lang="nl-NL" dirty="0"/>
              <a:t>Wormen</a:t>
            </a:r>
          </a:p>
          <a:p>
            <a:r>
              <a:rPr lang="nl-NL" dirty="0"/>
              <a:t>Te eiwitrijke voeding</a:t>
            </a:r>
          </a:p>
          <a:p>
            <a:r>
              <a:rPr lang="nl-NL" dirty="0"/>
              <a:t>Vergiftiging</a:t>
            </a:r>
          </a:p>
        </p:txBody>
      </p:sp>
    </p:spTree>
    <p:extLst>
      <p:ext uri="{BB962C8B-B14F-4D97-AF65-F5344CB8AC3E}">
        <p14:creationId xmlns:p14="http://schemas.microsoft.com/office/powerpoint/2010/main" val="924058751"/>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553</TotalTime>
  <Words>1903</Words>
  <Application>Microsoft Office PowerPoint</Application>
  <PresentationFormat>Diavoorstelling (4:3)</PresentationFormat>
  <Paragraphs>291</Paragraphs>
  <Slides>82</Slides>
  <Notes>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82</vt:i4>
      </vt:variant>
    </vt:vector>
  </HeadingPairs>
  <TitlesOfParts>
    <vt:vector size="86" baseType="lpstr">
      <vt:lpstr>Arial</vt:lpstr>
      <vt:lpstr>Calibri</vt:lpstr>
      <vt:lpstr>museo-slab-w01-100</vt:lpstr>
      <vt:lpstr>Kantoorthema</vt:lpstr>
      <vt:lpstr>Vogelziekten</vt:lpstr>
      <vt:lpstr>Gezonde vogels</vt:lpstr>
      <vt:lpstr>Zieke vogels</vt:lpstr>
      <vt:lpstr>Algemene klachten</vt:lpstr>
      <vt:lpstr>Benauwdheid</vt:lpstr>
      <vt:lpstr>Oorzaken benauwdheid</vt:lpstr>
      <vt:lpstr>Diarree</vt:lpstr>
      <vt:lpstr>Diarree</vt:lpstr>
      <vt:lpstr>Oorzaken diarree</vt:lpstr>
      <vt:lpstr>Bacteriën</vt:lpstr>
      <vt:lpstr>Campylobacter</vt:lpstr>
      <vt:lpstr>Campylobacter</vt:lpstr>
      <vt:lpstr>Oorzaak Campylobacter</vt:lpstr>
      <vt:lpstr>Zweetziekte</vt:lpstr>
      <vt:lpstr>Zweetziekte</vt:lpstr>
      <vt:lpstr>Oorzaken zweetziekte</vt:lpstr>
      <vt:lpstr>Salmonella</vt:lpstr>
      <vt:lpstr>Salmonella</vt:lpstr>
      <vt:lpstr>Oorzaak Salmonella</vt:lpstr>
      <vt:lpstr>Parasieten</vt:lpstr>
      <vt:lpstr>Wormen</vt:lpstr>
      <vt:lpstr>Wormen</vt:lpstr>
      <vt:lpstr>Oorzaken wormen</vt:lpstr>
      <vt:lpstr>schurftmijt</vt:lpstr>
      <vt:lpstr>Schurftmijt</vt:lpstr>
      <vt:lpstr>Oorzaak schurftmijt</vt:lpstr>
      <vt:lpstr>Bloedluis/dermanyssus</vt:lpstr>
      <vt:lpstr>Bloedluis</vt:lpstr>
      <vt:lpstr>Oorzaken bloedluis</vt:lpstr>
      <vt:lpstr>kalkpoten</vt:lpstr>
      <vt:lpstr>Kalkpoten</vt:lpstr>
      <vt:lpstr>Oorzaken kalkpoten</vt:lpstr>
      <vt:lpstr>Coccidiose</vt:lpstr>
      <vt:lpstr>Oorzaak coccidiose</vt:lpstr>
      <vt:lpstr>Flagellaten </vt:lpstr>
      <vt:lpstr>Flaggellaten</vt:lpstr>
      <vt:lpstr>Flagellaten</vt:lpstr>
      <vt:lpstr>Oorzaken Flagellaten</vt:lpstr>
      <vt:lpstr>Luchtpijpmijt /sternostoma tracheocolum</vt:lpstr>
      <vt:lpstr>Oorzaak luchtpijpmijt</vt:lpstr>
      <vt:lpstr>veermijt</vt:lpstr>
      <vt:lpstr>Veermijt</vt:lpstr>
      <vt:lpstr>Oorzaak veermijt</vt:lpstr>
      <vt:lpstr>Schimmels</vt:lpstr>
      <vt:lpstr>Kropverzuring</vt:lpstr>
      <vt:lpstr>Oorzaak Kropverzuring</vt:lpstr>
      <vt:lpstr>Behandeling</vt:lpstr>
      <vt:lpstr>Aspergillose</vt:lpstr>
      <vt:lpstr>Aspergillose</vt:lpstr>
      <vt:lpstr>Oorzaken Aspergillose</vt:lpstr>
      <vt:lpstr>Virussen</vt:lpstr>
      <vt:lpstr>Kliermaag verwijdingssyndroom</vt:lpstr>
      <vt:lpstr>Kliermaag verwijdingssyndroom</vt:lpstr>
      <vt:lpstr>Oorzaak kliermaag verwijdingssyndroom</vt:lpstr>
      <vt:lpstr>Draaihalsziekte</vt:lpstr>
      <vt:lpstr>Draaihalsziekte</vt:lpstr>
      <vt:lpstr>Oorzaken draaihalsziekte</vt:lpstr>
      <vt:lpstr>Kruipersziekte</vt:lpstr>
      <vt:lpstr>Veerstructuur</vt:lpstr>
      <vt:lpstr>Kruipersziekte</vt:lpstr>
      <vt:lpstr>Oorzaken</vt:lpstr>
      <vt:lpstr>Bek en vederrot (PBFD)</vt:lpstr>
      <vt:lpstr>Bek en vederrot (PBFD)</vt:lpstr>
      <vt:lpstr>Oorzaken bek en verderrot</vt:lpstr>
      <vt:lpstr>Oorzaken vervolg</vt:lpstr>
      <vt:lpstr>Papegaaienziekte</vt:lpstr>
      <vt:lpstr>Papegaaienziekte (psittacosis)</vt:lpstr>
      <vt:lpstr>Oorzaken papegaaienziekte</vt:lpstr>
      <vt:lpstr>Paramyxovirus/Pseudovogelpest</vt:lpstr>
      <vt:lpstr>Paramyxovirus/Pseudovogelpest</vt:lpstr>
      <vt:lpstr>Paramyxovirus/Pseudovogelpest</vt:lpstr>
      <vt:lpstr>Paramyxovirus/Pseudovogelpest</vt:lpstr>
      <vt:lpstr>Oorzaken Paramyxovirus/Pseudovogelpest</vt:lpstr>
      <vt:lpstr>Pokken/hapziekte</vt:lpstr>
      <vt:lpstr>Pokken/hapziekte</vt:lpstr>
      <vt:lpstr>Pokken/hapziekte</vt:lpstr>
      <vt:lpstr>Pokken/hapziekte</vt:lpstr>
      <vt:lpstr>Oorzaak pokken/hapziekte</vt:lpstr>
      <vt:lpstr>Overige ziektebeelden</vt:lpstr>
      <vt:lpstr>Legnood</vt:lpstr>
      <vt:lpstr>Legnood</vt:lpstr>
      <vt:lpstr>Oorzaken legnood</vt:lpstr>
    </vt:vector>
  </TitlesOfParts>
  <Company>AOC Oost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Vogelziekten</dc:title>
  <dc:creator>Cristel Vollema</dc:creator>
  <cp:lastModifiedBy>Joyce Vonk</cp:lastModifiedBy>
  <cp:revision>47</cp:revision>
  <dcterms:created xsi:type="dcterms:W3CDTF">2014-03-31T12:55:08Z</dcterms:created>
  <dcterms:modified xsi:type="dcterms:W3CDTF">2021-06-25T09:16:13Z</dcterms:modified>
</cp:coreProperties>
</file>